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5"/>
  </p:notesMasterIdLst>
  <p:sldIdLst>
    <p:sldId id="296" r:id="rId2"/>
    <p:sldId id="373" r:id="rId3"/>
    <p:sldId id="320" r:id="rId4"/>
    <p:sldId id="345" r:id="rId5"/>
    <p:sldId id="375" r:id="rId6"/>
    <p:sldId id="376" r:id="rId7"/>
    <p:sldId id="380" r:id="rId8"/>
    <p:sldId id="381" r:id="rId9"/>
    <p:sldId id="347" r:id="rId10"/>
    <p:sldId id="348" r:id="rId11"/>
    <p:sldId id="349" r:id="rId12"/>
    <p:sldId id="422" r:id="rId13"/>
    <p:sldId id="421" r:id="rId14"/>
    <p:sldId id="423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58" r:id="rId24"/>
    <p:sldId id="359" r:id="rId25"/>
    <p:sldId id="379" r:id="rId26"/>
    <p:sldId id="377" r:id="rId27"/>
    <p:sldId id="361" r:id="rId28"/>
    <p:sldId id="362" r:id="rId29"/>
    <p:sldId id="363" r:id="rId30"/>
    <p:sldId id="424" r:id="rId31"/>
    <p:sldId id="425" r:id="rId32"/>
    <p:sldId id="426" r:id="rId33"/>
    <p:sldId id="364" r:id="rId34"/>
    <p:sldId id="365" r:id="rId35"/>
    <p:sldId id="366" r:id="rId36"/>
    <p:sldId id="367" r:id="rId37"/>
    <p:sldId id="368" r:id="rId38"/>
    <p:sldId id="369" r:id="rId39"/>
    <p:sldId id="370" r:id="rId40"/>
    <p:sldId id="371" r:id="rId41"/>
    <p:sldId id="372" r:id="rId42"/>
    <p:sldId id="433" r:id="rId43"/>
    <p:sldId id="435" r:id="rId44"/>
    <p:sldId id="436" r:id="rId45"/>
    <p:sldId id="437" r:id="rId46"/>
    <p:sldId id="438" r:id="rId47"/>
    <p:sldId id="439" r:id="rId48"/>
    <p:sldId id="440" r:id="rId49"/>
    <p:sldId id="441" r:id="rId50"/>
    <p:sldId id="442" r:id="rId51"/>
    <p:sldId id="443" r:id="rId52"/>
    <p:sldId id="306" r:id="rId53"/>
    <p:sldId id="327" r:id="rId54"/>
    <p:sldId id="382" r:id="rId55"/>
    <p:sldId id="383" r:id="rId56"/>
    <p:sldId id="387" r:id="rId57"/>
    <p:sldId id="384" r:id="rId58"/>
    <p:sldId id="385" r:id="rId59"/>
    <p:sldId id="386" r:id="rId60"/>
    <p:sldId id="388" r:id="rId61"/>
    <p:sldId id="389" r:id="rId62"/>
    <p:sldId id="429" r:id="rId63"/>
    <p:sldId id="427" r:id="rId64"/>
    <p:sldId id="428" r:id="rId65"/>
    <p:sldId id="390" r:id="rId66"/>
    <p:sldId id="399" r:id="rId67"/>
    <p:sldId id="400" r:id="rId68"/>
    <p:sldId id="391" r:id="rId69"/>
    <p:sldId id="394" r:id="rId70"/>
    <p:sldId id="395" r:id="rId71"/>
    <p:sldId id="396" r:id="rId72"/>
    <p:sldId id="397" r:id="rId73"/>
    <p:sldId id="398" r:id="rId74"/>
    <p:sldId id="401" r:id="rId75"/>
    <p:sldId id="402" r:id="rId76"/>
    <p:sldId id="403" r:id="rId77"/>
    <p:sldId id="404" r:id="rId78"/>
    <p:sldId id="407" r:id="rId79"/>
    <p:sldId id="408" r:id="rId80"/>
    <p:sldId id="430" r:id="rId81"/>
    <p:sldId id="431" r:id="rId82"/>
    <p:sldId id="432" r:id="rId83"/>
    <p:sldId id="409" r:id="rId84"/>
    <p:sldId id="410" r:id="rId85"/>
    <p:sldId id="412" r:id="rId86"/>
    <p:sldId id="411" r:id="rId87"/>
    <p:sldId id="414" r:id="rId88"/>
    <p:sldId id="415" r:id="rId89"/>
    <p:sldId id="416" r:id="rId90"/>
    <p:sldId id="417" r:id="rId91"/>
    <p:sldId id="444" r:id="rId92"/>
    <p:sldId id="445" r:id="rId93"/>
    <p:sldId id="446" r:id="rId94"/>
    <p:sldId id="447" r:id="rId95"/>
    <p:sldId id="448" r:id="rId96"/>
    <p:sldId id="449" r:id="rId97"/>
    <p:sldId id="450" r:id="rId98"/>
    <p:sldId id="451" r:id="rId99"/>
    <p:sldId id="452" r:id="rId100"/>
    <p:sldId id="453" r:id="rId101"/>
    <p:sldId id="420" r:id="rId102"/>
    <p:sldId id="418" r:id="rId103"/>
    <p:sldId id="419" r:id="rId10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A1FA2-BCB1-4F14-93ED-CDB6CC48DB56}" type="datetimeFigureOut">
              <a:rPr lang="es-CO" smtClean="0"/>
              <a:t>26/11/2018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87635-AD4D-49FB-9D57-BED1170F30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2612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08643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52271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65629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76934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11656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01197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28500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34924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60086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77926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79080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00034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78434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51059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94367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4470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01135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43407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34524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18976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815890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11414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62816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7199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75270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457912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39197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996439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09870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967301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47441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783982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75030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777545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353395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896137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6011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882948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314189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383602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811330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44479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709682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03867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385931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46724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097542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15906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836851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661833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23113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96511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49431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3877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1200" dirty="0" smtClean="0"/>
              <a:t>Para elegir el número de clases y de mezclas gaussianas, la secuencia que se elige para el</a:t>
            </a:r>
          </a:p>
          <a:p>
            <a:pPr algn="just"/>
            <a:r>
              <a:rPr lang="es-CO" sz="1200" dirty="0" smtClean="0"/>
              <a:t>Algoritmo de clasificación. Se considera que se una secuencia para un grupo de grabaciones que están en el mismo lugar y consecutivas con huecos de menos de 6 días eso considera una secuencia.   Al algoritmo hay que decirle el número de datos por cada secuencia, tanto en entrenamiento con en prueba.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73575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3A69-D02A-4AEB-BEA1-55757648C233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FE38-652A-4528-B142-02C03F6B68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0131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3A69-D02A-4AEB-BEA1-55757648C233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FE38-652A-4528-B142-02C03F6B68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529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3A69-D02A-4AEB-BEA1-55757648C233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FE38-652A-4528-B142-02C03F6B68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505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3A69-D02A-4AEB-BEA1-55757648C233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FE38-652A-4528-B142-02C03F6B68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641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3A69-D02A-4AEB-BEA1-55757648C233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FE38-652A-4528-B142-02C03F6B68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398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3A69-D02A-4AEB-BEA1-55757648C233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FE38-652A-4528-B142-02C03F6B68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0800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3A69-D02A-4AEB-BEA1-55757648C233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FE38-652A-4528-B142-02C03F6B68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94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3A69-D02A-4AEB-BEA1-55757648C233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FE38-652A-4528-B142-02C03F6B68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4299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3A69-D02A-4AEB-BEA1-55757648C233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FE38-652A-4528-B142-02C03F6B68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4840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3A69-D02A-4AEB-BEA1-55757648C233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FE38-652A-4528-B142-02C03F6B68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186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3A69-D02A-4AEB-BEA1-55757648C233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FE38-652A-4528-B142-02C03F6B68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4767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E3A69-D02A-4AEB-BEA1-55757648C233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8FE38-652A-4528-B142-02C03F6B68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1327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FDCCDC34-0DB2-4150-8587-7CB3CB4CD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243120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s-CO" dirty="0"/>
              <a:t>Resultados Guajira</a:t>
            </a:r>
            <a:br>
              <a:rPr lang="es-CO" dirty="0"/>
            </a:br>
            <a:r>
              <a:rPr lang="es-CO" dirty="0"/>
              <a:t>Datos sin grabadoras </a:t>
            </a:r>
            <a:r>
              <a:rPr lang="es-CO" dirty="0" smtClean="0"/>
              <a:t>ruidosas</a:t>
            </a:r>
            <a:br>
              <a:rPr lang="es-CO" dirty="0" smtClean="0"/>
            </a:br>
            <a:r>
              <a:rPr lang="es-CO" dirty="0"/>
              <a:t/>
            </a:r>
            <a:br>
              <a:rPr lang="es-CO" dirty="0"/>
            </a:br>
            <a:r>
              <a:rPr lang="es-CO" dirty="0" smtClean="0"/>
              <a:t>ANALISIS con Espectro Medio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53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FDCCDC34-0DB2-4150-8587-7CB3CB4CD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809" y="956112"/>
            <a:ext cx="7772400" cy="872693"/>
          </a:xfrm>
        </p:spPr>
        <p:txBody>
          <a:bodyPr>
            <a:normAutofit fontScale="90000"/>
          </a:bodyPr>
          <a:lstStyle/>
          <a:p>
            <a:pPr algn="l"/>
            <a:r>
              <a:rPr lang="es-CO" dirty="0"/>
              <a:t>2</a:t>
            </a:r>
            <a:r>
              <a:rPr lang="es-CO" dirty="0" smtClean="0"/>
              <a:t>. LAMDA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685161" y="5939407"/>
            <a:ext cx="2291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/>
              <a:t>Todos los descriptores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3993848" y="5939407"/>
            <a:ext cx="46089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/>
              <a:t>Seleccionados por F: </a:t>
            </a:r>
            <a:r>
              <a:rPr lang="es-CO" dirty="0"/>
              <a:t>177 176 175 174 173 178 </a:t>
            </a:r>
            <a:endParaRPr lang="es-CO" dirty="0" smtClean="0"/>
          </a:p>
          <a:p>
            <a:r>
              <a:rPr lang="es-CO" b="1" dirty="0" smtClean="0"/>
              <a:t>, pero ojo es otro espacio de datos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3616855" y="1644139"/>
            <a:ext cx="2614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/>
              <a:t>Selección de parámetros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00" y="2096626"/>
            <a:ext cx="3911771" cy="34666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009" y="2096626"/>
            <a:ext cx="4352925" cy="3743325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3214255" y="3740727"/>
            <a:ext cx="646545" cy="2770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661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272763" y="466809"/>
            <a:ext cx="46538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/>
              <a:t>Datos con datos de Todos coeficientes</a:t>
            </a:r>
            <a:endParaRPr lang="es-ES" sz="3200" b="1" dirty="0"/>
          </a:p>
        </p:txBody>
      </p:sp>
      <p:graphicFrame>
        <p:nvGraphicFramePr>
          <p:cNvPr id="5" name="Marcador de contenido 5">
            <a:extLst>
              <a:ext uri="{FF2B5EF4-FFF2-40B4-BE49-F238E27FC236}">
                <a16:creationId xmlns="" xmlns:a16="http://schemas.microsoft.com/office/drawing/2014/main" id="{13D437F3-0FA4-4A40-A970-96481ACD473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11220" y="1464859"/>
          <a:ext cx="8776971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591">
                  <a:extLst>
                    <a:ext uri="{9D8B030D-6E8A-4147-A177-3AD203B41FA5}">
                      <a16:colId xmlns="" xmlns:a16="http://schemas.microsoft.com/office/drawing/2014/main" val="4122927632"/>
                    </a:ext>
                  </a:extLst>
                </a:gridCol>
                <a:gridCol w="883244">
                  <a:extLst>
                    <a:ext uri="{9D8B030D-6E8A-4147-A177-3AD203B41FA5}">
                      <a16:colId xmlns="" xmlns:a16="http://schemas.microsoft.com/office/drawing/2014/main" val="1046463215"/>
                    </a:ext>
                  </a:extLst>
                </a:gridCol>
                <a:gridCol w="886690">
                  <a:extLst>
                    <a:ext uri="{9D8B030D-6E8A-4147-A177-3AD203B41FA5}">
                      <a16:colId xmlns="" xmlns:a16="http://schemas.microsoft.com/office/drawing/2014/main" val="725676193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2032206253"/>
                    </a:ext>
                  </a:extLst>
                </a:gridCol>
                <a:gridCol w="812431">
                  <a:extLst>
                    <a:ext uri="{9D8B030D-6E8A-4147-A177-3AD203B41FA5}">
                      <a16:colId xmlns="" xmlns:a16="http://schemas.microsoft.com/office/drawing/2014/main" val="295016134"/>
                    </a:ext>
                  </a:extLst>
                </a:gridCol>
                <a:gridCol w="905816">
                  <a:extLst>
                    <a:ext uri="{9D8B030D-6E8A-4147-A177-3AD203B41FA5}">
                      <a16:colId xmlns="" xmlns:a16="http://schemas.microsoft.com/office/drawing/2014/main" val="760137682"/>
                    </a:ext>
                  </a:extLst>
                </a:gridCol>
                <a:gridCol w="981658">
                  <a:extLst>
                    <a:ext uri="{9D8B030D-6E8A-4147-A177-3AD203B41FA5}">
                      <a16:colId xmlns="" xmlns:a16="http://schemas.microsoft.com/office/drawing/2014/main" val="3909826294"/>
                    </a:ext>
                  </a:extLst>
                </a:gridCol>
                <a:gridCol w="2034941">
                  <a:extLst>
                    <a:ext uri="{9D8B030D-6E8A-4147-A177-3AD203B41FA5}">
                      <a16:colId xmlns="" xmlns:a16="http://schemas.microsoft.com/office/drawing/2014/main" val="180560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1200" dirty="0" err="1"/>
                        <a:t>Transf</a:t>
                      </a:r>
                      <a:r>
                        <a:rPr lang="es-CO" sz="1200" dirty="0"/>
                        <a:t>.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Perm.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Lugar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Fecha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Temp.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Rec.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%</a:t>
                      </a:r>
                      <a:r>
                        <a:rPr lang="es-CO" sz="1200" dirty="0" err="1"/>
                        <a:t>Acc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Clasificación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69336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02/16-03/16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008080"/>
                          </a:highlight>
                        </a:rPr>
                        <a:t>5071</a:t>
                      </a:r>
                      <a:endParaRPr lang="es-ES" sz="1200" dirty="0">
                        <a:highlight>
                          <a:srgbClr val="008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26493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02/16-03/16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>
                          <a:highlight>
                            <a:srgbClr val="0000FF"/>
                          </a:highlight>
                        </a:rPr>
                        <a:t>5069/SM3</a:t>
                      </a:r>
                      <a:endParaRPr lang="es-ES" sz="1200" dirty="0">
                        <a:highlight>
                          <a:srgbClr val="0000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A5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6527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0000FF"/>
                          </a:highlight>
                        </a:rPr>
                        <a:t>5071</a:t>
                      </a:r>
                      <a:endParaRPr lang="es-ES" sz="1200" dirty="0">
                        <a:highlight>
                          <a:srgbClr val="0000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58982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5071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2663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008080"/>
                          </a:highlight>
                        </a:rPr>
                        <a:t>302143</a:t>
                      </a:r>
                      <a:endParaRPr lang="es-ES" sz="1200" dirty="0">
                        <a:highlight>
                          <a:srgbClr val="008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A1-2-3-4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34994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02/16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5071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8182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02/16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FFFF00"/>
                          </a:highlight>
                        </a:rPr>
                        <a:t>5071</a:t>
                      </a:r>
                      <a:endParaRPr lang="es-ES" sz="12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84913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FFFF00"/>
                          </a:highlight>
                        </a:rPr>
                        <a:t>302151</a:t>
                      </a:r>
                      <a:endParaRPr lang="es-ES" sz="12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B7-8-9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8156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302298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B10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34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302298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B11-12-13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4300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Media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02/16-03/16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5070 /SM3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M17-18-19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0358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Media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02/16-03/16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5067/SM3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M14-15-16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9951582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 rot="1846758">
            <a:off x="1231283" y="2895723"/>
            <a:ext cx="79710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800" dirty="0" smtClean="0">
                <a:solidFill>
                  <a:srgbClr val="FF0000"/>
                </a:solidFill>
              </a:rPr>
              <a:t>ACTUALIZAR TABLA ESTA NO ES</a:t>
            </a:r>
            <a:endParaRPr lang="es-CO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81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0" y="0"/>
            <a:ext cx="95127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500" b="1" dirty="0" smtClean="0">
                <a:solidFill>
                  <a:srgbClr val="FF0000"/>
                </a:solidFill>
              </a:rPr>
              <a:t>Análisis porcentaje ERROR</a:t>
            </a:r>
          </a:p>
          <a:p>
            <a:pPr algn="ctr"/>
            <a:r>
              <a:rPr lang="es-MX" sz="2500" b="1" dirty="0" smtClean="0">
                <a:solidFill>
                  <a:srgbClr val="FF0000"/>
                </a:solidFill>
              </a:rPr>
              <a:t>Paula analizará es los resultados con todos los descriptores</a:t>
            </a:r>
            <a:endParaRPr lang="es-ES" sz="25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555" y="824988"/>
            <a:ext cx="62103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4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272763" y="466809"/>
            <a:ext cx="465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rgbClr val="FF0000"/>
                </a:solidFill>
              </a:rPr>
              <a:t>Ideas</a:t>
            </a:r>
            <a:endParaRPr lang="es-ES" sz="3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856" y="876069"/>
            <a:ext cx="4862512" cy="583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8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FDCCDC34-0DB2-4150-8587-7CB3CB4CD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764" y="166189"/>
            <a:ext cx="8134927" cy="1542538"/>
          </a:xfrm>
        </p:spPr>
        <p:txBody>
          <a:bodyPr>
            <a:normAutofit fontScale="90000"/>
          </a:bodyPr>
          <a:lstStyle/>
          <a:p>
            <a:r>
              <a:rPr lang="es-CO" dirty="0" smtClean="0"/>
              <a:t>Comparación con resultados de Espectro medio</a:t>
            </a:r>
            <a:endParaRPr lang="es-ES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xmlns="" id="{9F1A2714-9A97-44BD-AD22-7B4CB9695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728" y="2142692"/>
            <a:ext cx="8839199" cy="4715307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s-CO" dirty="0" smtClean="0"/>
              <a:t>-Los modelos se deben trabajar por regiones</a:t>
            </a:r>
          </a:p>
          <a:p>
            <a:pPr algn="just"/>
            <a:r>
              <a:rPr lang="es-CO" dirty="0" smtClean="0"/>
              <a:t>-Aparentemente, con índices, si divide una grabadora que ha estado en diferentes transformaciones en diferentes clases. Con coeficientes espectrales no. </a:t>
            </a:r>
          </a:p>
          <a:p>
            <a:pPr algn="just"/>
            <a:r>
              <a:rPr lang="es-CO" dirty="0" smtClean="0"/>
              <a:t>-Al igual que con coeficientes espectrales une, de manera correcta, grabadoras diferentes que estuvieron en la misma zona.</a:t>
            </a:r>
          </a:p>
          <a:p>
            <a:pPr algn="just"/>
            <a:r>
              <a:rPr lang="es-CO" dirty="0">
                <a:solidFill>
                  <a:srgbClr val="FF0000"/>
                </a:solidFill>
              </a:rPr>
              <a:t>ANALIZAR LOS MODELOS DE LAS </a:t>
            </a:r>
            <a:r>
              <a:rPr lang="es-CO" dirty="0" smtClean="0">
                <a:solidFill>
                  <a:srgbClr val="FF0000"/>
                </a:solidFill>
              </a:rPr>
              <a:t>GRABADORAS. Sera que une es por modelo de grabadoras? Pedir los modelos de las grabadoras. VERIFICAR CON PAULA; MISMO SETTINGS DE ACUERDO A MODELO (SM2 Y SM3) son diferentes así se seleccione lo mismo. De pronto prueba con </a:t>
            </a:r>
            <a:r>
              <a:rPr lang="es-CO" dirty="0" err="1" smtClean="0">
                <a:solidFill>
                  <a:srgbClr val="FF0000"/>
                </a:solidFill>
              </a:rPr>
              <a:t>pca</a:t>
            </a:r>
            <a:r>
              <a:rPr lang="es-CO" dirty="0" smtClean="0">
                <a:solidFill>
                  <a:srgbClr val="FF0000"/>
                </a:solidFill>
              </a:rPr>
              <a:t> pero sin primer coeficiente de PCA??</a:t>
            </a:r>
          </a:p>
          <a:p>
            <a:pPr algn="just"/>
            <a:r>
              <a:rPr lang="es-CO" dirty="0" smtClean="0">
                <a:solidFill>
                  <a:srgbClr val="FF0000"/>
                </a:solidFill>
              </a:rPr>
              <a:t>Respuesta de modelos de grabadoras en presentación de análisis de diferencia entre grabadoras</a:t>
            </a:r>
          </a:p>
          <a:p>
            <a:pPr algn="just"/>
            <a:r>
              <a:rPr lang="es-CO" dirty="0" smtClean="0">
                <a:solidFill>
                  <a:srgbClr val="00B050"/>
                </a:solidFill>
              </a:rPr>
              <a:t>- Con espectro no hay ventaja de hacer selección de clases con F Score (ver análisis a mano en siguiente diapositiva)</a:t>
            </a:r>
          </a:p>
          <a:p>
            <a:pPr marL="342900" indent="-342900" algn="just">
              <a:buFontTx/>
              <a:buChar char="-"/>
            </a:pPr>
            <a:r>
              <a:rPr lang="es-CO" dirty="0" smtClean="0"/>
              <a:t>El desempeño con índices y con espectro (sin seleccionar coeficientes con </a:t>
            </a:r>
            <a:r>
              <a:rPr lang="es-CO" dirty="0" err="1" smtClean="0"/>
              <a:t>Fscore</a:t>
            </a:r>
            <a:r>
              <a:rPr lang="es-CO" dirty="0" smtClean="0"/>
              <a:t>) es similar. </a:t>
            </a:r>
            <a:r>
              <a:rPr lang="es-CO" dirty="0"/>
              <a:t> </a:t>
            </a:r>
            <a:r>
              <a:rPr lang="es-CO" dirty="0" smtClean="0"/>
              <a:t>Con índices aparentemente si divide una grabadora que estuvo en 2 transformaciones (ver caso </a:t>
            </a:r>
            <a:r>
              <a:rPr lang="es-CO" dirty="0" err="1" smtClean="0"/>
              <a:t>Bolivar</a:t>
            </a:r>
            <a:r>
              <a:rPr lang="es-CO" dirty="0" smtClean="0"/>
              <a:t>- </a:t>
            </a:r>
            <a:r>
              <a:rPr lang="es-CO" dirty="0" err="1" smtClean="0"/>
              <a:t>grab</a:t>
            </a:r>
            <a:r>
              <a:rPr lang="es-CO" dirty="0" smtClean="0"/>
              <a:t> 5071). </a:t>
            </a:r>
          </a:p>
          <a:p>
            <a:pPr marL="342900" indent="-342900" algn="just">
              <a:buFontTx/>
              <a:buChar char="-"/>
            </a:pPr>
            <a:r>
              <a:rPr lang="es-CO" dirty="0" smtClean="0">
                <a:solidFill>
                  <a:srgbClr val="00B050"/>
                </a:solidFill>
              </a:rPr>
              <a:t>No hay ventaja de trabajar con 257 coeficientes del espectro, trabajar con 49 (sin selección variables usando F-Score), eso si eliminando el coeficiente 0 que en general da 1.</a:t>
            </a:r>
          </a:p>
          <a:p>
            <a:pPr marL="342900" indent="-342900" algn="just">
              <a:buFontTx/>
              <a:buChar char="-"/>
            </a:pPr>
            <a:r>
              <a:rPr lang="es-CO" dirty="0" smtClean="0"/>
              <a:t>La mayoría de falla en espectro es 02/16 que justo es la 5071. En índices no se encuentra este comportamiento</a:t>
            </a:r>
          </a:p>
          <a:p>
            <a:pPr marL="342900" indent="-342900" algn="just">
              <a:buFontTx/>
              <a:buChar char="-"/>
            </a:pPr>
            <a:r>
              <a:rPr lang="es-CO" dirty="0" smtClean="0"/>
              <a:t>Desempeño promedio con espectro de 257 y 49 es 80% y con índices es </a:t>
            </a:r>
            <a:r>
              <a:rPr lang="es-CO" dirty="0" err="1" smtClean="0"/>
              <a:t>apx</a:t>
            </a:r>
            <a:r>
              <a:rPr lang="es-CO" dirty="0" smtClean="0"/>
              <a:t> 85%</a:t>
            </a:r>
          </a:p>
          <a:p>
            <a:pPr marL="342900" indent="-342900" algn="just">
              <a:buFontTx/>
              <a:buChar char="-"/>
            </a:pPr>
            <a:r>
              <a:rPr lang="es-CO" dirty="0" smtClean="0">
                <a:solidFill>
                  <a:srgbClr val="FF0000"/>
                </a:solidFill>
              </a:rPr>
              <a:t>Con permanencia los resultados son </a:t>
            </a:r>
            <a:r>
              <a:rPr lang="es-CO" dirty="0" err="1" smtClean="0">
                <a:solidFill>
                  <a:srgbClr val="FF0000"/>
                </a:solidFill>
              </a:rPr>
              <a:t>apx</a:t>
            </a:r>
            <a:r>
              <a:rPr lang="es-CO" dirty="0" smtClean="0">
                <a:solidFill>
                  <a:srgbClr val="FF0000"/>
                </a:solidFill>
              </a:rPr>
              <a:t> del 95% para la región de </a:t>
            </a:r>
            <a:r>
              <a:rPr lang="es-CO" dirty="0" err="1" smtClean="0">
                <a:solidFill>
                  <a:srgbClr val="FF0000"/>
                </a:solidFill>
              </a:rPr>
              <a:t>Bolivar</a:t>
            </a:r>
            <a:r>
              <a:rPr lang="es-CO" dirty="0" smtClean="0">
                <a:solidFill>
                  <a:srgbClr val="FF0000"/>
                </a:solidFill>
              </a:rPr>
              <a:t> balanceada.  Se va a probar permanencia con los mismos datos sin hacer balance </a:t>
            </a:r>
          </a:p>
          <a:p>
            <a:pPr marL="342900" indent="-342900" algn="just">
              <a:buFontTx/>
              <a:buChar char="-"/>
            </a:pPr>
            <a:endParaRPr lang="es-CO" dirty="0"/>
          </a:p>
          <a:p>
            <a:pPr algn="just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1846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3" y="1335371"/>
            <a:ext cx="8405091" cy="5522629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226936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203888" y="1551509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9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29" y="1223498"/>
            <a:ext cx="9144000" cy="5962688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226936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353084" y="1606497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2556585" y="4539564"/>
            <a:ext cx="146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Ok=93.75%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9084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316938"/>
            <a:ext cx="8589818" cy="5858222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/>
              <a:t>Prueba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226936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203888" y="1551509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88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8"/>
            <a:ext cx="8109527" cy="5371865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/>
              <a:t>Prueba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226936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203888" y="1551509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2556585" y="4539564"/>
            <a:ext cx="146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Ok=90%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3672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8"/>
            <a:ext cx="8460971" cy="5640647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310064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297407" y="1593073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1340151" y="2191306"/>
            <a:ext cx="3985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3 puntos quedaron en baja pero son alta</a:t>
            </a:r>
          </a:p>
        </p:txBody>
      </p:sp>
    </p:spTree>
    <p:extLst>
      <p:ext uri="{BB962C8B-B14F-4D97-AF65-F5344CB8AC3E}">
        <p14:creationId xmlns:p14="http://schemas.microsoft.com/office/powerpoint/2010/main" val="150958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clasificador: NO supervisado </a:t>
            </a:r>
            <a:endParaRPr lang="es-CO" b="1" dirty="0"/>
          </a:p>
        </p:txBody>
      </p:sp>
      <p:sp>
        <p:nvSpPr>
          <p:cNvPr id="6" name="Rectángulo 5"/>
          <p:cNvSpPr/>
          <p:nvPr/>
        </p:nvSpPr>
        <p:spPr>
          <a:xfrm>
            <a:off x="544381" y="1048306"/>
            <a:ext cx="85819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>
                <a:solidFill>
                  <a:srgbClr val="FF0000"/>
                </a:solidFill>
              </a:rPr>
              <a:t>Los descriptores aportan lo mismo por rango  174-178 iguales.. Igual en 160 igual en 220</a:t>
            </a:r>
          </a:p>
          <a:p>
            <a:r>
              <a:rPr lang="es-CO" b="1" dirty="0" smtClean="0">
                <a:solidFill>
                  <a:srgbClr val="FF0000"/>
                </a:solidFill>
              </a:rPr>
              <a:t>…. Si se requieren tantos coeficientes PSD???? Disminuir por cada banda de </a:t>
            </a:r>
            <a:r>
              <a:rPr lang="es-CO" b="1" dirty="0" err="1" smtClean="0">
                <a:solidFill>
                  <a:srgbClr val="FF0000"/>
                </a:solidFill>
              </a:rPr>
              <a:t>frec</a:t>
            </a:r>
            <a:r>
              <a:rPr lang="es-CO" b="1" dirty="0" smtClean="0">
                <a:solidFill>
                  <a:srgbClr val="FF0000"/>
                </a:solidFill>
              </a:rPr>
              <a:t>??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6" y="1572059"/>
            <a:ext cx="3951576" cy="241447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88654"/>
            <a:ext cx="3962597" cy="23978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36" y="4234447"/>
            <a:ext cx="4133594" cy="25508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199225"/>
            <a:ext cx="4258490" cy="25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6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clasificador: NO supervisado </a:t>
            </a:r>
            <a:endParaRPr lang="es-CO" b="1" dirty="0"/>
          </a:p>
        </p:txBody>
      </p:sp>
      <p:sp>
        <p:nvSpPr>
          <p:cNvPr id="6" name="Rectángulo 5"/>
          <p:cNvSpPr/>
          <p:nvPr/>
        </p:nvSpPr>
        <p:spPr>
          <a:xfrm>
            <a:off x="544381" y="1048306"/>
            <a:ext cx="85819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>
                <a:solidFill>
                  <a:srgbClr val="FF0000"/>
                </a:solidFill>
              </a:rPr>
              <a:t>Los descriptores aportan lo mismo por rango  174-178 iguales.. Igual en 160 igual en 220</a:t>
            </a:r>
          </a:p>
          <a:p>
            <a:r>
              <a:rPr lang="es-CO" b="1" dirty="0" smtClean="0">
                <a:solidFill>
                  <a:srgbClr val="FF0000"/>
                </a:solidFill>
              </a:rPr>
              <a:t>…. Si se requieren tantos coeficientes PSD???? Disminuir por cada banda de </a:t>
            </a:r>
            <a:r>
              <a:rPr lang="es-CO" b="1" dirty="0" err="1" smtClean="0">
                <a:solidFill>
                  <a:srgbClr val="FF0000"/>
                </a:solidFill>
              </a:rPr>
              <a:t>frec</a:t>
            </a:r>
            <a:r>
              <a:rPr lang="es-CO" b="1" dirty="0" smtClean="0">
                <a:solidFill>
                  <a:srgbClr val="FF0000"/>
                </a:solidFill>
              </a:rPr>
              <a:t>??</a:t>
            </a:r>
          </a:p>
          <a:p>
            <a:r>
              <a:rPr lang="es-CO" b="1" dirty="0" smtClean="0">
                <a:solidFill>
                  <a:srgbClr val="FF0000"/>
                </a:solidFill>
              </a:rPr>
              <a:t>Se repite por “zonas””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08" y="2006517"/>
            <a:ext cx="4056124" cy="24756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908" y="2201697"/>
            <a:ext cx="3630892" cy="223967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191909" y="2758065"/>
            <a:ext cx="409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>
                <a:solidFill>
                  <a:srgbClr val="FF0000"/>
                </a:solidFill>
              </a:rPr>
              <a:t>….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8892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clasificador: NO supervisado </a:t>
            </a:r>
            <a:endParaRPr lang="es-CO" b="1" dirty="0"/>
          </a:p>
        </p:txBody>
      </p:sp>
      <p:sp>
        <p:nvSpPr>
          <p:cNvPr id="6" name="Rectángulo 5"/>
          <p:cNvSpPr/>
          <p:nvPr/>
        </p:nvSpPr>
        <p:spPr>
          <a:xfrm>
            <a:off x="544381" y="1048306"/>
            <a:ext cx="8581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>
                <a:solidFill>
                  <a:srgbClr val="FF0000"/>
                </a:solidFill>
              </a:rPr>
              <a:t>Los descriptores aportan lo mismo por rango  174-178 iguales.. Igual en 160 igual en 220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1606695"/>
            <a:ext cx="84296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5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87" y="1107584"/>
            <a:ext cx="8329113" cy="5482454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196731" y="1383440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110611" y="1339817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2556585" y="4539564"/>
            <a:ext cx="146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Ok=87.5%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2240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439F1A8-86A2-4FC3-BAA0-11C1CD980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Espectro Medio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D75AD3F8-6786-41C3-87D3-7DAF6AA81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Se calcula usando la STFT (short time Fourier </a:t>
            </a:r>
            <a:r>
              <a:rPr lang="es-CO" dirty="0" err="1"/>
              <a:t>transform</a:t>
            </a:r>
            <a:r>
              <a:rPr lang="es-CO" dirty="0"/>
              <a:t>), en la que se basa el espectrograma.</a:t>
            </a:r>
          </a:p>
          <a:p>
            <a:r>
              <a:rPr lang="es-CO" dirty="0"/>
              <a:t>Se promedia la matriz resultante de la STFT sobre el eje de </a:t>
            </a:r>
            <a:r>
              <a:rPr lang="es-CO" dirty="0" smtClean="0"/>
              <a:t>tiempo, sobre toda la grabación. Es decir, para cada frecuencia, se promedia sobre el tiempo todas las potencias (queda </a:t>
            </a:r>
            <a:r>
              <a:rPr lang="es-CO" dirty="0" err="1" smtClean="0"/>
              <a:t>frec</a:t>
            </a:r>
            <a:r>
              <a:rPr lang="es-CO" dirty="0" smtClean="0"/>
              <a:t> vs. Potencia, antes era tiempo vs </a:t>
            </a:r>
            <a:r>
              <a:rPr lang="es-CO" dirty="0" err="1" smtClean="0"/>
              <a:t>frec</a:t>
            </a:r>
            <a:r>
              <a:rPr lang="es-CO" dirty="0" smtClean="0"/>
              <a:t> e intensidad color potencia).</a:t>
            </a:r>
            <a:endParaRPr lang="es-CO" dirty="0"/>
          </a:p>
          <a:p>
            <a:r>
              <a:rPr lang="es-CO" dirty="0"/>
              <a:t>La resolución del espectro depende del tamaño de la ventana utilizada para la STFT. (N puntos espectro = (N puntos ventana)/2 + 1 </a:t>
            </a:r>
            <a:r>
              <a:rPr lang="es-CO" dirty="0" smtClean="0"/>
              <a:t>)</a:t>
            </a:r>
          </a:p>
          <a:p>
            <a:r>
              <a:rPr lang="es-CO" dirty="0" smtClean="0"/>
              <a:t>No se usó ventana </a:t>
            </a:r>
            <a:r>
              <a:rPr lang="es-CO" dirty="0" err="1" smtClean="0"/>
              <a:t>sobrelapada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533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272763" y="466809"/>
            <a:ext cx="465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/>
              <a:t>Datos</a:t>
            </a:r>
            <a:endParaRPr lang="es-ES" sz="3200" b="1" dirty="0"/>
          </a:p>
        </p:txBody>
      </p:sp>
      <p:graphicFrame>
        <p:nvGraphicFramePr>
          <p:cNvPr id="5" name="Marcador de contenido 5">
            <a:extLst>
              <a:ext uri="{FF2B5EF4-FFF2-40B4-BE49-F238E27FC236}">
                <a16:creationId xmlns="" xmlns:a16="http://schemas.microsoft.com/office/drawing/2014/main" id="{5C3D17C0-E050-468C-8ECE-AC858D7904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3349212"/>
              </p:ext>
            </p:extLst>
          </p:nvPr>
        </p:nvGraphicFramePr>
        <p:xfrm>
          <a:off x="481809" y="1456808"/>
          <a:ext cx="8235794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776">
                  <a:extLst>
                    <a:ext uri="{9D8B030D-6E8A-4147-A177-3AD203B41FA5}">
                      <a16:colId xmlns="" xmlns:a16="http://schemas.microsoft.com/office/drawing/2014/main" val="4122927632"/>
                    </a:ext>
                  </a:extLst>
                </a:gridCol>
                <a:gridCol w="750143">
                  <a:extLst>
                    <a:ext uri="{9D8B030D-6E8A-4147-A177-3AD203B41FA5}">
                      <a16:colId xmlns="" xmlns:a16="http://schemas.microsoft.com/office/drawing/2014/main" val="1046463215"/>
                    </a:ext>
                  </a:extLst>
                </a:gridCol>
                <a:gridCol w="951722">
                  <a:extLst>
                    <a:ext uri="{9D8B030D-6E8A-4147-A177-3AD203B41FA5}">
                      <a16:colId xmlns="" xmlns:a16="http://schemas.microsoft.com/office/drawing/2014/main" val="725676193"/>
                    </a:ext>
                  </a:extLst>
                </a:gridCol>
                <a:gridCol w="1436915">
                  <a:extLst>
                    <a:ext uri="{9D8B030D-6E8A-4147-A177-3AD203B41FA5}">
                      <a16:colId xmlns="" xmlns:a16="http://schemas.microsoft.com/office/drawing/2014/main" val="2032206253"/>
                    </a:ext>
                  </a:extLst>
                </a:gridCol>
                <a:gridCol w="877077">
                  <a:extLst>
                    <a:ext uri="{9D8B030D-6E8A-4147-A177-3AD203B41FA5}">
                      <a16:colId xmlns="" xmlns:a16="http://schemas.microsoft.com/office/drawing/2014/main" val="295016134"/>
                    </a:ext>
                  </a:extLst>
                </a:gridCol>
                <a:gridCol w="989044">
                  <a:extLst>
                    <a:ext uri="{9D8B030D-6E8A-4147-A177-3AD203B41FA5}">
                      <a16:colId xmlns="" xmlns:a16="http://schemas.microsoft.com/office/drawing/2014/main" val="3386639969"/>
                    </a:ext>
                  </a:extLst>
                </a:gridCol>
                <a:gridCol w="858417">
                  <a:extLst>
                    <a:ext uri="{9D8B030D-6E8A-4147-A177-3AD203B41FA5}">
                      <a16:colId xmlns="" xmlns:a16="http://schemas.microsoft.com/office/drawing/2014/main" val="3909826294"/>
                    </a:ext>
                  </a:extLst>
                </a:gridCol>
                <a:gridCol w="1523700">
                  <a:extLst>
                    <a:ext uri="{9D8B030D-6E8A-4147-A177-3AD203B41FA5}">
                      <a16:colId xmlns="" xmlns:a16="http://schemas.microsoft.com/office/drawing/2014/main" val="180560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 err="1"/>
                        <a:t>Transf</a:t>
                      </a:r>
                      <a:r>
                        <a:rPr lang="es-CO" dirty="0"/>
                        <a:t>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Perm.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Lugar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Fecha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Temp.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Rec.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%</a:t>
                      </a:r>
                      <a:r>
                        <a:rPr lang="es-CO" dirty="0" err="1"/>
                        <a:t>Acc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Clasificación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69336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Alta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12/15-01/16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Seca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5067 /SM3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7108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Alta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Lluvias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5071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2459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Baja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12/15-01/16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Seca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JSC5069 /SM3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10374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Baja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12/16-01/17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Lluvias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302143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M4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3491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Media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12/15-01/16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Seca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5072 /SM3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M4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43603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Media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12/16-01/17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Lluvias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302151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13526390"/>
                  </a:ext>
                </a:extLst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2272763" y="5394036"/>
            <a:ext cx="663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Cada grabadora tiene su zona, no se repite una grabadora en 2 zonas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47518"/>
            <a:ext cx="8229600" cy="5005237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/>
              <a:t>Prueba clasificador: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367316" y="1447518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193739" y="1433336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/>
          <p:cNvSpPr/>
          <p:nvPr/>
        </p:nvSpPr>
        <p:spPr>
          <a:xfrm>
            <a:off x="544381" y="1048306"/>
            <a:ext cx="2633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 smtClean="0">
                <a:solidFill>
                  <a:srgbClr val="FF0000"/>
                </a:solidFill>
              </a:rPr>
              <a:t>GADs</a:t>
            </a:r>
            <a:r>
              <a:rPr lang="es-CO" b="1" dirty="0" smtClean="0">
                <a:solidFill>
                  <a:srgbClr val="FF0000"/>
                </a:solidFill>
              </a:rPr>
              <a:t> y NIC significativos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9983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0131"/>
            <a:ext cx="8562109" cy="5716467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/>
              <a:t>Prueba clasificador: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300642" y="1631958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125609" y="1715378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2714084" y="5352653"/>
            <a:ext cx="146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Ok=80%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8985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272763" y="466809"/>
            <a:ext cx="465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/>
              <a:t>Datos </a:t>
            </a:r>
            <a:endParaRPr lang="es-ES" sz="3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25B883B1-FD1F-4652-AC91-6F162548C613}"/>
              </a:ext>
            </a:extLst>
          </p:cNvPr>
          <p:cNvSpPr txBox="1"/>
          <p:nvPr/>
        </p:nvSpPr>
        <p:spPr>
          <a:xfrm>
            <a:off x="373224" y="6285779"/>
            <a:ext cx="826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*No hay suficientes datos en esta carpeta para dividirlos en entrenamiento y prueba.</a:t>
            </a:r>
            <a:endParaRPr lang="es-ES" dirty="0"/>
          </a:p>
        </p:txBody>
      </p:sp>
      <p:graphicFrame>
        <p:nvGraphicFramePr>
          <p:cNvPr id="7" name="Marcador de contenido 5">
            <a:extLst>
              <a:ext uri="{FF2B5EF4-FFF2-40B4-BE49-F238E27FC236}">
                <a16:creationId xmlns="" xmlns:a16="http://schemas.microsoft.com/office/drawing/2014/main" id="{5C3D17C0-E050-468C-8ECE-AC858D7904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0936911"/>
              </p:ext>
            </p:extLst>
          </p:nvPr>
        </p:nvGraphicFramePr>
        <p:xfrm>
          <a:off x="481809" y="1573995"/>
          <a:ext cx="8235794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776">
                  <a:extLst>
                    <a:ext uri="{9D8B030D-6E8A-4147-A177-3AD203B41FA5}">
                      <a16:colId xmlns="" xmlns:a16="http://schemas.microsoft.com/office/drawing/2014/main" val="4122927632"/>
                    </a:ext>
                  </a:extLst>
                </a:gridCol>
                <a:gridCol w="750143">
                  <a:extLst>
                    <a:ext uri="{9D8B030D-6E8A-4147-A177-3AD203B41FA5}">
                      <a16:colId xmlns="" xmlns:a16="http://schemas.microsoft.com/office/drawing/2014/main" val="1046463215"/>
                    </a:ext>
                  </a:extLst>
                </a:gridCol>
                <a:gridCol w="951722">
                  <a:extLst>
                    <a:ext uri="{9D8B030D-6E8A-4147-A177-3AD203B41FA5}">
                      <a16:colId xmlns="" xmlns:a16="http://schemas.microsoft.com/office/drawing/2014/main" val="725676193"/>
                    </a:ext>
                  </a:extLst>
                </a:gridCol>
                <a:gridCol w="1436915">
                  <a:extLst>
                    <a:ext uri="{9D8B030D-6E8A-4147-A177-3AD203B41FA5}">
                      <a16:colId xmlns="" xmlns:a16="http://schemas.microsoft.com/office/drawing/2014/main" val="2032206253"/>
                    </a:ext>
                  </a:extLst>
                </a:gridCol>
                <a:gridCol w="877077">
                  <a:extLst>
                    <a:ext uri="{9D8B030D-6E8A-4147-A177-3AD203B41FA5}">
                      <a16:colId xmlns="" xmlns:a16="http://schemas.microsoft.com/office/drawing/2014/main" val="295016134"/>
                    </a:ext>
                  </a:extLst>
                </a:gridCol>
                <a:gridCol w="989044">
                  <a:extLst>
                    <a:ext uri="{9D8B030D-6E8A-4147-A177-3AD203B41FA5}">
                      <a16:colId xmlns="" xmlns:a16="http://schemas.microsoft.com/office/drawing/2014/main" val="3386639969"/>
                    </a:ext>
                  </a:extLst>
                </a:gridCol>
                <a:gridCol w="858417">
                  <a:extLst>
                    <a:ext uri="{9D8B030D-6E8A-4147-A177-3AD203B41FA5}">
                      <a16:colId xmlns="" xmlns:a16="http://schemas.microsoft.com/office/drawing/2014/main" val="3909826294"/>
                    </a:ext>
                  </a:extLst>
                </a:gridCol>
                <a:gridCol w="1523700">
                  <a:extLst>
                    <a:ext uri="{9D8B030D-6E8A-4147-A177-3AD203B41FA5}">
                      <a16:colId xmlns="" xmlns:a16="http://schemas.microsoft.com/office/drawing/2014/main" val="180560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 err="1"/>
                        <a:t>Transf</a:t>
                      </a:r>
                      <a:r>
                        <a:rPr lang="es-CO" dirty="0"/>
                        <a:t>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Perm.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Lugar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Fecha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Temp.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Rec.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%</a:t>
                      </a:r>
                      <a:r>
                        <a:rPr lang="es-CO" dirty="0" err="1"/>
                        <a:t>Acc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Clasificación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69336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Alta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12/15-01/16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Seca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5067/SM3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7108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Alta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Lluvias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5071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2459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Baja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12/15-01/16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Seca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/>
                        <a:t>JSC5069/SM3</a:t>
                      </a:r>
                      <a:endParaRPr lang="es-ES" dirty="0" smtClean="0"/>
                    </a:p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10374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Baja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12/16-01/17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Lluvias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302143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-*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-*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3491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Media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12/15-01/16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Seca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5072 /SM3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M4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43603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Media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12/16-01/17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Lluvias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302151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50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M3-A1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13526390"/>
                  </a:ext>
                </a:extLst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2272763" y="5394036"/>
            <a:ext cx="663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Cada grabadora tiene su zona, no se repite una grabadora en 2 zonas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4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245056" y="595042"/>
            <a:ext cx="465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/>
              <a:t>Aplicación PSD49 valores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242509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D368B98C-6F87-400A-B615-90FCFAE3A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764"/>
            <a:ext cx="9144000" cy="44916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439F1A8-86A2-4FC3-BAA0-11C1CD980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Usando </a:t>
            </a:r>
            <a:r>
              <a:rPr lang="es-CO" dirty="0"/>
              <a:t>ventana = </a:t>
            </a:r>
            <a:r>
              <a:rPr lang="es-CO" dirty="0" smtClean="0"/>
              <a:t>96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D75AD3F8-6786-41C3-87D3-7DAF6AA81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245466"/>
            <a:ext cx="8724900" cy="4351338"/>
          </a:xfrm>
        </p:spPr>
        <p:txBody>
          <a:bodyPr/>
          <a:lstStyle/>
          <a:p>
            <a:r>
              <a:rPr lang="es-CO" dirty="0"/>
              <a:t>El espectro medio contiene 49 puntos (de manera que quedaran al menos dos puntos cada 1 kHz, Frecuencia de muestreo de las grabadoras = 48 kHz).</a:t>
            </a:r>
          </a:p>
          <a:p>
            <a:r>
              <a:rPr lang="es-CO" dirty="0" smtClean="0"/>
              <a:t>Aplicando </a:t>
            </a:r>
            <a:r>
              <a:rPr lang="es-CO" dirty="0"/>
              <a:t>F-score para  </a:t>
            </a:r>
            <a:r>
              <a:rPr lang="es-CO" dirty="0" smtClean="0"/>
              <a:t>seleccionar coeficientes mas informativos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3387150" y="180460"/>
            <a:ext cx="2703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600" b="1" dirty="0"/>
              <a:t>Valor F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98741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436E97DE-3863-4E68-B1D7-7F26B5B3B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901" y="1100132"/>
            <a:ext cx="6336036" cy="47520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439F1A8-86A2-4FC3-BAA0-11C1CD98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s-CO" dirty="0" smtClean="0"/>
              <a:t>Representatividad de los  </a:t>
            </a:r>
            <a:r>
              <a:rPr lang="es-CO" dirty="0"/>
              <a:t>– </a:t>
            </a:r>
            <a:r>
              <a:rPr lang="es-CO" dirty="0" smtClean="0"/>
              <a:t>coeficientes 32 </a:t>
            </a:r>
            <a:r>
              <a:rPr lang="es-CO" dirty="0"/>
              <a:t>y </a:t>
            </a:r>
            <a:r>
              <a:rPr lang="es-CO" dirty="0" smtClean="0"/>
              <a:t>33 (mayor </a:t>
            </a:r>
            <a:r>
              <a:rPr lang="es-CO" dirty="0" err="1" smtClean="0"/>
              <a:t>Fscore</a:t>
            </a:r>
            <a:r>
              <a:rPr lang="es-CO" dirty="0" smtClean="0"/>
              <a:t>)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751118" y="6017031"/>
            <a:ext cx="72024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/>
              <a:t>Diferencia entre clases clara, pero 3 puntos quedaron en baja pero son alta</a:t>
            </a:r>
          </a:p>
          <a:p>
            <a:r>
              <a:rPr lang="es-CO" dirty="0" smtClean="0"/>
              <a:t>Los valores de los coeficientes son similares, casi idénticos (no es una línea)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509042" y="4810750"/>
            <a:ext cx="581891" cy="363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3693693" y="5565606"/>
            <a:ext cx="17806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CO" dirty="0" smtClean="0"/>
              <a:t>Coeficiente 33</a:t>
            </a:r>
            <a:endParaRPr lang="es-CO" dirty="0"/>
          </a:p>
        </p:txBody>
      </p:sp>
      <p:sp>
        <p:nvSpPr>
          <p:cNvPr id="7" name="Rectángulo 6"/>
          <p:cNvSpPr/>
          <p:nvPr/>
        </p:nvSpPr>
        <p:spPr>
          <a:xfrm rot="16200000">
            <a:off x="850229" y="3117846"/>
            <a:ext cx="17806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CO" dirty="0" smtClean="0"/>
              <a:t>Coeficiente 32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4818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245056" y="595042"/>
            <a:ext cx="465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/>
              <a:t>Valor </a:t>
            </a:r>
            <a:r>
              <a:rPr lang="es-MX" sz="3200" b="1" dirty="0" smtClean="0"/>
              <a:t>F selección</a:t>
            </a:r>
            <a:endParaRPr lang="es-ES" sz="3200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262" y="1693894"/>
            <a:ext cx="1552575" cy="1914525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748646" y="1421132"/>
            <a:ext cx="696192" cy="4707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/>
          <p:cNvSpPr txBox="1"/>
          <p:nvPr/>
        </p:nvSpPr>
        <p:spPr>
          <a:xfrm>
            <a:off x="4914279" y="1802389"/>
            <a:ext cx="39693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Valores F:</a:t>
            </a:r>
          </a:p>
          <a:p>
            <a:r>
              <a:rPr lang="es-CO" sz="1100" dirty="0">
                <a:solidFill>
                  <a:srgbClr val="FF0000"/>
                </a:solidFill>
              </a:rPr>
              <a:t>30,90 30,85 30,58 30,35 </a:t>
            </a:r>
            <a:r>
              <a:rPr lang="es-CO" sz="1100" dirty="0"/>
              <a:t>29,58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4931596" y="2505511"/>
            <a:ext cx="39693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Coeficientes PSD:</a:t>
            </a:r>
          </a:p>
          <a:p>
            <a:r>
              <a:rPr lang="es-CO" sz="1100" dirty="0" smtClean="0">
                <a:solidFill>
                  <a:srgbClr val="FF0000"/>
                </a:solidFill>
              </a:rPr>
              <a:t>33 32 34 31 </a:t>
            </a:r>
            <a:r>
              <a:rPr lang="es-CO" sz="1100" dirty="0" smtClean="0"/>
              <a:t>35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109476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FDCCDC34-0DB2-4150-8587-7CB3CB4CD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809" y="956112"/>
            <a:ext cx="7772400" cy="872693"/>
          </a:xfrm>
        </p:spPr>
        <p:txBody>
          <a:bodyPr>
            <a:normAutofit fontScale="90000"/>
          </a:bodyPr>
          <a:lstStyle/>
          <a:p>
            <a:pPr algn="l"/>
            <a:r>
              <a:rPr lang="es-CO" dirty="0"/>
              <a:t>2</a:t>
            </a:r>
            <a:r>
              <a:rPr lang="es-CO" dirty="0" smtClean="0"/>
              <a:t>. LAMDA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685161" y="5939407"/>
            <a:ext cx="2291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/>
              <a:t>Todos los descriptores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3993848" y="5939407"/>
            <a:ext cx="35670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/>
              <a:t>Seleccionados por F: </a:t>
            </a:r>
            <a:r>
              <a:rPr lang="es-CO" b="1" smtClean="0"/>
              <a:t>31 32 </a:t>
            </a:r>
            <a:r>
              <a:rPr lang="es-CO" b="1" dirty="0" smtClean="0"/>
              <a:t>33 34 </a:t>
            </a:r>
            <a:endParaRPr lang="es-CO" dirty="0" smtClean="0"/>
          </a:p>
          <a:p>
            <a:r>
              <a:rPr lang="es-CO" b="1" dirty="0" smtClean="0"/>
              <a:t>, pero ojo es otro espacio de datos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3616855" y="1644139"/>
            <a:ext cx="2614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/>
              <a:t>Selección de parámetros</a:t>
            </a:r>
            <a:endParaRPr lang="es-CO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85" y="2152607"/>
            <a:ext cx="3692263" cy="327833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019" y="2201861"/>
            <a:ext cx="3800783" cy="336449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211006" y="3803380"/>
            <a:ext cx="695976" cy="346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83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61" y="1408034"/>
            <a:ext cx="8478982" cy="5806618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341237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276625" y="1551509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7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/>
              <a:t>Selección de Grabaciones</a:t>
            </a:r>
            <a:endParaRPr lang="es-CO" b="1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A3F5F4F0-1B38-49EF-8858-28DCDE39CAA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CO" dirty="0" smtClean="0">
                <a:solidFill>
                  <a:sysClr val="windowText" lastClr="000000"/>
                </a:solidFill>
                <a:latin typeface="Calibri"/>
              </a:rPr>
              <a:t>Eliminación de grabaciones “ruidosas”: Propuesta de umbral automático para PSD [BED17]</a:t>
            </a:r>
            <a:r>
              <a:rPr kumimoji="0" lang="es-CO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r>
              <a:rPr lang="es-ES" dirty="0" smtClean="0">
                <a:solidFill>
                  <a:sysClr val="windowText" lastClr="000000"/>
                </a:solidFill>
                <a:latin typeface="Calibri"/>
              </a:rPr>
              <a:t>Se eligen los días </a:t>
            </a:r>
            <a:r>
              <a:rPr lang="es-ES" dirty="0">
                <a:solidFill>
                  <a:sysClr val="windowText" lastClr="000000"/>
                </a:solidFill>
                <a:latin typeface="Calibri"/>
              </a:rPr>
              <a:t>con más de 120 grabaciones por día</a:t>
            </a:r>
            <a:r>
              <a:rPr lang="es-ES" dirty="0" smtClean="0">
                <a:solidFill>
                  <a:sysClr val="windowText" lastClr="000000"/>
                </a:solidFill>
                <a:latin typeface="Calibri"/>
              </a:rPr>
              <a:t>.</a:t>
            </a:r>
          </a:p>
          <a:p>
            <a:r>
              <a:rPr lang="es-ES" sz="3300" dirty="0" smtClean="0">
                <a:solidFill>
                  <a:sysClr val="windowText" lastClr="000000"/>
                </a:solidFill>
                <a:latin typeface="Calibri"/>
              </a:rPr>
              <a:t>Eliminación de grabaciones que dan </a:t>
            </a:r>
            <a:r>
              <a:rPr lang="es-ES" sz="3300" dirty="0" err="1" smtClean="0">
                <a:solidFill>
                  <a:sysClr val="windowText" lastClr="000000"/>
                </a:solidFill>
                <a:latin typeface="Calibri"/>
              </a:rPr>
              <a:t>NaN</a:t>
            </a:r>
            <a:r>
              <a:rPr lang="es-ES" sz="3300" dirty="0" smtClean="0">
                <a:solidFill>
                  <a:sysClr val="windowText" lastClr="000000"/>
                </a:solidFill>
                <a:latin typeface="Calibri"/>
              </a:rPr>
              <a:t> para </a:t>
            </a:r>
            <a:r>
              <a:rPr lang="es-ES" sz="3300" dirty="0" err="1" smtClean="0">
                <a:solidFill>
                  <a:sysClr val="windowText" lastClr="000000"/>
                </a:solidFill>
                <a:latin typeface="Calibri"/>
              </a:rPr>
              <a:t>ACIft</a:t>
            </a:r>
            <a:r>
              <a:rPr lang="es-ES" sz="3300" dirty="0" smtClean="0">
                <a:solidFill>
                  <a:sysClr val="windowText" lastClr="000000"/>
                </a:solidFill>
                <a:latin typeface="Calibri"/>
              </a:rPr>
              <a:t>.</a:t>
            </a:r>
          </a:p>
          <a:p>
            <a:r>
              <a:rPr lang="es-ES" sz="3300" dirty="0" smtClean="0">
                <a:solidFill>
                  <a:sysClr val="windowText" lastClr="000000"/>
                </a:solidFill>
                <a:latin typeface="Calibri"/>
              </a:rPr>
              <a:t>Eliminación de grabadoras que presentaban ruido 3785 y 3786</a:t>
            </a:r>
          </a:p>
          <a:p>
            <a:r>
              <a:rPr lang="es-ES" sz="3300" dirty="0" smtClean="0">
                <a:solidFill>
                  <a:sysClr val="windowText" lastClr="000000"/>
                </a:solidFill>
                <a:latin typeface="Calibri"/>
              </a:rPr>
              <a:t>Zonas: Guajira </a:t>
            </a:r>
          </a:p>
          <a:p>
            <a:pPr marL="0" indent="0">
              <a:buNone/>
            </a:pPr>
            <a:endParaRPr lang="es-ES" sz="3300" dirty="0">
              <a:solidFill>
                <a:sysClr val="windowText" lastClr="000000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CO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 hizo</a:t>
            </a:r>
            <a:r>
              <a:rPr kumimoji="0" lang="es-CO" sz="32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balance de clases por días:</a:t>
            </a:r>
          </a:p>
          <a:p>
            <a:pPr marL="400050" lvl="1" indent="0">
              <a:buNone/>
            </a:pPr>
            <a:r>
              <a:rPr lang="es-CO" sz="2400" baseline="0" dirty="0" smtClean="0">
                <a:solidFill>
                  <a:sysClr val="windowText" lastClr="000000"/>
                </a:solidFill>
                <a:latin typeface="Calibri"/>
              </a:rPr>
              <a:t>Alta</a:t>
            </a:r>
            <a:r>
              <a:rPr lang="es-CO" sz="2400" dirty="0" smtClean="0">
                <a:solidFill>
                  <a:sysClr val="windowText" lastClr="000000"/>
                </a:solidFill>
                <a:latin typeface="Calibri"/>
              </a:rPr>
              <a:t> 16, Seleccionadas: 13 </a:t>
            </a:r>
            <a:r>
              <a:rPr lang="es-CO" sz="2400" dirty="0" err="1" smtClean="0">
                <a:solidFill>
                  <a:sysClr val="windowText" lastClr="000000"/>
                </a:solidFill>
                <a:latin typeface="Calibri"/>
              </a:rPr>
              <a:t>Entr</a:t>
            </a:r>
            <a:r>
              <a:rPr lang="es-CO" sz="2400" dirty="0" smtClean="0">
                <a:solidFill>
                  <a:sysClr val="windowText" lastClr="000000"/>
                </a:solidFill>
                <a:latin typeface="Calibri"/>
              </a:rPr>
              <a:t>, 3 Prueba.</a:t>
            </a:r>
          </a:p>
          <a:p>
            <a:pPr marL="400050" lvl="1" indent="0">
              <a:buNone/>
            </a:pPr>
            <a:r>
              <a:rPr lang="es-CO" sz="2400" dirty="0" smtClean="0">
                <a:solidFill>
                  <a:sysClr val="windowText" lastClr="000000"/>
                </a:solidFill>
                <a:latin typeface="Calibri"/>
              </a:rPr>
              <a:t>Media 22 Total, Seleccionadas: 18 Ent,4 Prueba.</a:t>
            </a:r>
          </a:p>
          <a:p>
            <a:pPr marL="400050" lvl="1" indent="0">
              <a:buNone/>
            </a:pPr>
            <a:r>
              <a:rPr lang="es-CO" sz="2400" dirty="0" smtClean="0">
                <a:solidFill>
                  <a:sysClr val="windowText" lastClr="000000"/>
                </a:solidFill>
                <a:latin typeface="Calibri"/>
              </a:rPr>
              <a:t>Baja 20 Total, Seleccionadas: 17 </a:t>
            </a:r>
            <a:r>
              <a:rPr lang="es-CO" sz="2400" dirty="0" err="1" smtClean="0">
                <a:solidFill>
                  <a:sysClr val="windowText" lastClr="000000"/>
                </a:solidFill>
                <a:latin typeface="Calibri"/>
              </a:rPr>
              <a:t>Entr</a:t>
            </a:r>
            <a:r>
              <a:rPr lang="es-CO" sz="2400" dirty="0" smtClean="0">
                <a:solidFill>
                  <a:sysClr val="windowText" lastClr="000000"/>
                </a:solidFill>
                <a:latin typeface="Calibri"/>
              </a:rPr>
              <a:t>, 3 Prueba.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s-E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s-ES" dirty="0" smtClean="0">
                <a:solidFill>
                  <a:sysClr val="windowText" lastClr="000000"/>
                </a:solidFill>
                <a:latin typeface="Calibri"/>
              </a:rPr>
              <a:t>Se elijen carpetas por días similares.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58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1" y="1417638"/>
            <a:ext cx="8081818" cy="5207930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341237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221209" y="1551509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1052945" y="3978852"/>
            <a:ext cx="5338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Ok=93.75%</a:t>
            </a:r>
          </a:p>
          <a:p>
            <a:r>
              <a:rPr lang="es-CO" dirty="0" smtClean="0"/>
              <a:t>Los mismos 3 errores que con 257 descriptores, confirmado que se puede disminuir el tamaño de ventana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1974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82" y="1417638"/>
            <a:ext cx="7934036" cy="5271082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/>
              <a:t>Prueba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341237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276625" y="1551509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9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32544"/>
            <a:ext cx="8312727" cy="5203701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/>
              <a:t>Prueba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341237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221209" y="1551509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1052945" y="4292888"/>
            <a:ext cx="5338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Ok=90%</a:t>
            </a:r>
          </a:p>
          <a:p>
            <a:r>
              <a:rPr lang="es-CO" dirty="0" smtClean="0"/>
              <a:t>El mismo error que con 257 descriptores, confirmado que se puede disminuir el tamaño de ventana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7517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36854"/>
            <a:ext cx="8541327" cy="5414815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299673" y="1418243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297407" y="1270952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22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clasificador: NO supervisado </a:t>
            </a:r>
            <a:endParaRPr lang="es-CO" b="1" dirty="0"/>
          </a:p>
        </p:txBody>
      </p:sp>
      <p:sp>
        <p:nvSpPr>
          <p:cNvPr id="6" name="Rectángulo 5"/>
          <p:cNvSpPr/>
          <p:nvPr/>
        </p:nvSpPr>
        <p:spPr>
          <a:xfrm>
            <a:off x="544381" y="1048306"/>
            <a:ext cx="8896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>
                <a:solidFill>
                  <a:srgbClr val="FF0000"/>
                </a:solidFill>
              </a:rPr>
              <a:t>Los descriptores aportan lo mismo por rango  31-35-178 iguales.. Igual en otros coeficientes</a:t>
            </a:r>
          </a:p>
          <a:p>
            <a:r>
              <a:rPr lang="es-CO" b="1" dirty="0" smtClean="0">
                <a:solidFill>
                  <a:srgbClr val="FF0000"/>
                </a:solidFill>
              </a:rPr>
              <a:t>Disminuir por cada banda de </a:t>
            </a:r>
            <a:r>
              <a:rPr lang="es-CO" b="1" dirty="0" err="1" smtClean="0">
                <a:solidFill>
                  <a:srgbClr val="FF0000"/>
                </a:solidFill>
              </a:rPr>
              <a:t>frec</a:t>
            </a:r>
            <a:r>
              <a:rPr lang="es-CO" b="1" dirty="0" smtClean="0">
                <a:solidFill>
                  <a:srgbClr val="FF0000"/>
                </a:solidFill>
              </a:rPr>
              <a:t> aún mas??</a:t>
            </a:r>
            <a:endParaRPr lang="es-CO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71" y="2053503"/>
            <a:ext cx="4276429" cy="265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9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clasificador: NO supervisado </a:t>
            </a:r>
            <a:endParaRPr lang="es-CO" b="1" dirty="0"/>
          </a:p>
        </p:txBody>
      </p:sp>
      <p:sp>
        <p:nvSpPr>
          <p:cNvPr id="10" name="Rectángulo 9"/>
          <p:cNvSpPr/>
          <p:nvPr/>
        </p:nvSpPr>
        <p:spPr>
          <a:xfrm>
            <a:off x="4191909" y="2758065"/>
            <a:ext cx="409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>
                <a:solidFill>
                  <a:srgbClr val="FF0000"/>
                </a:solidFill>
              </a:rPr>
              <a:t>….</a:t>
            </a:r>
            <a:endParaRPr lang="es-CO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9" y="1960541"/>
            <a:ext cx="4046600" cy="248083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09" y="4441371"/>
            <a:ext cx="4087415" cy="248039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236" y="4441371"/>
            <a:ext cx="3771900" cy="2304335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346954" y="1131582"/>
            <a:ext cx="8896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>
                <a:solidFill>
                  <a:srgbClr val="FF0000"/>
                </a:solidFill>
              </a:rPr>
              <a:t>Los descriptores aportan lo mismo por rango  31-35-178 iguales.. Igual en otros coeficientes</a:t>
            </a:r>
          </a:p>
          <a:p>
            <a:r>
              <a:rPr lang="es-CO" b="1" dirty="0" smtClean="0">
                <a:solidFill>
                  <a:srgbClr val="FF0000"/>
                </a:solidFill>
              </a:rPr>
              <a:t>Disminuir por cada banda de </a:t>
            </a:r>
            <a:r>
              <a:rPr lang="es-CO" b="1" dirty="0" err="1" smtClean="0">
                <a:solidFill>
                  <a:srgbClr val="FF0000"/>
                </a:solidFill>
              </a:rPr>
              <a:t>frec</a:t>
            </a:r>
            <a:r>
              <a:rPr lang="es-CO" b="1" dirty="0" smtClean="0">
                <a:solidFill>
                  <a:srgbClr val="FF0000"/>
                </a:solidFill>
              </a:rPr>
              <a:t> aún mas??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0400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clasificador: NO supervisado </a:t>
            </a:r>
            <a:endParaRPr lang="es-CO" b="1" dirty="0"/>
          </a:p>
        </p:txBody>
      </p:sp>
      <p:sp>
        <p:nvSpPr>
          <p:cNvPr id="6" name="Rectángulo 5"/>
          <p:cNvSpPr/>
          <p:nvPr/>
        </p:nvSpPr>
        <p:spPr>
          <a:xfrm>
            <a:off x="544381" y="1048306"/>
            <a:ext cx="8017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>
                <a:solidFill>
                  <a:srgbClr val="FF0000"/>
                </a:solidFill>
              </a:rPr>
              <a:t>Los descriptores aportan lo mismo por rango  31-35 iguales.. Igual en otras bandas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06" y="2191306"/>
            <a:ext cx="86106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6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84" y="1282556"/>
            <a:ext cx="8702631" cy="5485504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103212" y="1383440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144083" y="1370992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2556585" y="4539564"/>
            <a:ext cx="146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Ok=87.5%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94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272763" y="466809"/>
            <a:ext cx="465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/>
              <a:t>Datos </a:t>
            </a:r>
            <a:endParaRPr lang="es-ES" sz="3200" b="1" dirty="0"/>
          </a:p>
        </p:txBody>
      </p:sp>
      <p:graphicFrame>
        <p:nvGraphicFramePr>
          <p:cNvPr id="5" name="Marcador de contenido 5">
            <a:extLst>
              <a:ext uri="{FF2B5EF4-FFF2-40B4-BE49-F238E27FC236}">
                <a16:creationId xmlns="" xmlns:a16="http://schemas.microsoft.com/office/drawing/2014/main" id="{5C3D17C0-E050-468C-8ECE-AC858D7904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8043758"/>
              </p:ext>
            </p:extLst>
          </p:nvPr>
        </p:nvGraphicFramePr>
        <p:xfrm>
          <a:off x="481809" y="1150851"/>
          <a:ext cx="8235794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776">
                  <a:extLst>
                    <a:ext uri="{9D8B030D-6E8A-4147-A177-3AD203B41FA5}">
                      <a16:colId xmlns="" xmlns:a16="http://schemas.microsoft.com/office/drawing/2014/main" val="4122927632"/>
                    </a:ext>
                  </a:extLst>
                </a:gridCol>
                <a:gridCol w="750143">
                  <a:extLst>
                    <a:ext uri="{9D8B030D-6E8A-4147-A177-3AD203B41FA5}">
                      <a16:colId xmlns="" xmlns:a16="http://schemas.microsoft.com/office/drawing/2014/main" val="1046463215"/>
                    </a:ext>
                  </a:extLst>
                </a:gridCol>
                <a:gridCol w="951722">
                  <a:extLst>
                    <a:ext uri="{9D8B030D-6E8A-4147-A177-3AD203B41FA5}">
                      <a16:colId xmlns="" xmlns:a16="http://schemas.microsoft.com/office/drawing/2014/main" val="725676193"/>
                    </a:ext>
                  </a:extLst>
                </a:gridCol>
                <a:gridCol w="1436915">
                  <a:extLst>
                    <a:ext uri="{9D8B030D-6E8A-4147-A177-3AD203B41FA5}">
                      <a16:colId xmlns="" xmlns:a16="http://schemas.microsoft.com/office/drawing/2014/main" val="2032206253"/>
                    </a:ext>
                  </a:extLst>
                </a:gridCol>
                <a:gridCol w="877077">
                  <a:extLst>
                    <a:ext uri="{9D8B030D-6E8A-4147-A177-3AD203B41FA5}">
                      <a16:colId xmlns="" xmlns:a16="http://schemas.microsoft.com/office/drawing/2014/main" val="295016134"/>
                    </a:ext>
                  </a:extLst>
                </a:gridCol>
                <a:gridCol w="989044">
                  <a:extLst>
                    <a:ext uri="{9D8B030D-6E8A-4147-A177-3AD203B41FA5}">
                      <a16:colId xmlns="" xmlns:a16="http://schemas.microsoft.com/office/drawing/2014/main" val="3386639969"/>
                    </a:ext>
                  </a:extLst>
                </a:gridCol>
                <a:gridCol w="858417">
                  <a:extLst>
                    <a:ext uri="{9D8B030D-6E8A-4147-A177-3AD203B41FA5}">
                      <a16:colId xmlns="" xmlns:a16="http://schemas.microsoft.com/office/drawing/2014/main" val="3909826294"/>
                    </a:ext>
                  </a:extLst>
                </a:gridCol>
                <a:gridCol w="1523700">
                  <a:extLst>
                    <a:ext uri="{9D8B030D-6E8A-4147-A177-3AD203B41FA5}">
                      <a16:colId xmlns="" xmlns:a16="http://schemas.microsoft.com/office/drawing/2014/main" val="180560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 err="1"/>
                        <a:t>Transf</a:t>
                      </a:r>
                      <a:r>
                        <a:rPr lang="es-CO" dirty="0"/>
                        <a:t>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Perm.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Lugar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Fecha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Temp.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Rec.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%</a:t>
                      </a:r>
                      <a:r>
                        <a:rPr lang="es-CO" dirty="0" err="1"/>
                        <a:t>Acc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Clasificación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69336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Alta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12/15-01/16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Seca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5067 /SM3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7108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Alta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Lluvias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5071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2459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Baja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12/15-01/16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Seca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JSC5069 /SM3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10374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Baja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12/16-01/17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Lluvias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302143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3491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Media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12/15-01/16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Seca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5072 / SM3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M4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43603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Media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12/16-01/17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Lluvias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302151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13526390"/>
                  </a:ext>
                </a:extLst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2272763" y="5394036"/>
            <a:ext cx="6637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Cada grabadora tiene su zona, no se repite una grabadora en 2 zonas</a:t>
            </a:r>
          </a:p>
          <a:p>
            <a:r>
              <a:rPr lang="es-CO" dirty="0" smtClean="0">
                <a:solidFill>
                  <a:srgbClr val="FF0000"/>
                </a:solidFill>
              </a:rPr>
              <a:t>Los dos de fallo tienen pocos datos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43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57903"/>
            <a:ext cx="9144000" cy="5605552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/>
              <a:t>Prueba clasificador: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367316" y="1447518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193739" y="1433336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13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245056" y="595042"/>
            <a:ext cx="465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/>
              <a:t>Aplicación PSD257 valores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107930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72" y="1247133"/>
            <a:ext cx="9144000" cy="5666193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/>
              <a:t>Prueba clasificador: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300642" y="1631958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125609" y="1715378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2714084" y="5352653"/>
            <a:ext cx="146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Ok=80%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8059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272763" y="466809"/>
            <a:ext cx="465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/>
              <a:t>Datos </a:t>
            </a:r>
            <a:endParaRPr lang="es-ES" sz="3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25B883B1-FD1F-4652-AC91-6F162548C613}"/>
              </a:ext>
            </a:extLst>
          </p:cNvPr>
          <p:cNvSpPr txBox="1"/>
          <p:nvPr/>
        </p:nvSpPr>
        <p:spPr>
          <a:xfrm>
            <a:off x="373224" y="6285779"/>
            <a:ext cx="826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*No hay suficientes datos en esta carpeta para dividirlos en entrenamiento y prueba.</a:t>
            </a:r>
            <a:endParaRPr lang="es-ES" dirty="0"/>
          </a:p>
        </p:txBody>
      </p:sp>
      <p:graphicFrame>
        <p:nvGraphicFramePr>
          <p:cNvPr id="7" name="Marcador de contenido 5">
            <a:extLst>
              <a:ext uri="{FF2B5EF4-FFF2-40B4-BE49-F238E27FC236}">
                <a16:creationId xmlns="" xmlns:a16="http://schemas.microsoft.com/office/drawing/2014/main" id="{5C3D17C0-E050-468C-8ECE-AC858D7904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2809378"/>
              </p:ext>
            </p:extLst>
          </p:nvPr>
        </p:nvGraphicFramePr>
        <p:xfrm>
          <a:off x="481809" y="2131060"/>
          <a:ext cx="8235794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776">
                  <a:extLst>
                    <a:ext uri="{9D8B030D-6E8A-4147-A177-3AD203B41FA5}">
                      <a16:colId xmlns="" xmlns:a16="http://schemas.microsoft.com/office/drawing/2014/main" val="4122927632"/>
                    </a:ext>
                  </a:extLst>
                </a:gridCol>
                <a:gridCol w="750143">
                  <a:extLst>
                    <a:ext uri="{9D8B030D-6E8A-4147-A177-3AD203B41FA5}">
                      <a16:colId xmlns="" xmlns:a16="http://schemas.microsoft.com/office/drawing/2014/main" val="1046463215"/>
                    </a:ext>
                  </a:extLst>
                </a:gridCol>
                <a:gridCol w="951722">
                  <a:extLst>
                    <a:ext uri="{9D8B030D-6E8A-4147-A177-3AD203B41FA5}">
                      <a16:colId xmlns="" xmlns:a16="http://schemas.microsoft.com/office/drawing/2014/main" val="725676193"/>
                    </a:ext>
                  </a:extLst>
                </a:gridCol>
                <a:gridCol w="1436915">
                  <a:extLst>
                    <a:ext uri="{9D8B030D-6E8A-4147-A177-3AD203B41FA5}">
                      <a16:colId xmlns="" xmlns:a16="http://schemas.microsoft.com/office/drawing/2014/main" val="2032206253"/>
                    </a:ext>
                  </a:extLst>
                </a:gridCol>
                <a:gridCol w="877077">
                  <a:extLst>
                    <a:ext uri="{9D8B030D-6E8A-4147-A177-3AD203B41FA5}">
                      <a16:colId xmlns="" xmlns:a16="http://schemas.microsoft.com/office/drawing/2014/main" val="295016134"/>
                    </a:ext>
                  </a:extLst>
                </a:gridCol>
                <a:gridCol w="989044">
                  <a:extLst>
                    <a:ext uri="{9D8B030D-6E8A-4147-A177-3AD203B41FA5}">
                      <a16:colId xmlns="" xmlns:a16="http://schemas.microsoft.com/office/drawing/2014/main" val="3386639969"/>
                    </a:ext>
                  </a:extLst>
                </a:gridCol>
                <a:gridCol w="858417">
                  <a:extLst>
                    <a:ext uri="{9D8B030D-6E8A-4147-A177-3AD203B41FA5}">
                      <a16:colId xmlns="" xmlns:a16="http://schemas.microsoft.com/office/drawing/2014/main" val="3909826294"/>
                    </a:ext>
                  </a:extLst>
                </a:gridCol>
                <a:gridCol w="1523700">
                  <a:extLst>
                    <a:ext uri="{9D8B030D-6E8A-4147-A177-3AD203B41FA5}">
                      <a16:colId xmlns="" xmlns:a16="http://schemas.microsoft.com/office/drawing/2014/main" val="180560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 err="1"/>
                        <a:t>Transf</a:t>
                      </a:r>
                      <a:r>
                        <a:rPr lang="es-CO" dirty="0"/>
                        <a:t>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Perm.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Lugar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Fecha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Temp.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Rec.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%</a:t>
                      </a:r>
                      <a:r>
                        <a:rPr lang="es-CO" dirty="0" err="1"/>
                        <a:t>Acc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Clasificación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69336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Alta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12/15-01/16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Seca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Rec.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7108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Alta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Lluvias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5067 /SM3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2459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Baja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12/15-01/16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Seca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5071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10374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Baja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12/16-01/17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Lluvias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JSC5069 /SM3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-*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-*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3491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Media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12/15-01/16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Seca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302143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M4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43603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Media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Guajira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12/16-01/17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Lluvias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5072 / SM3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50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M3-A1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13526390"/>
                  </a:ext>
                </a:extLst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2272763" y="5394036"/>
            <a:ext cx="663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Cada grabadora tiene su zona, no se repite una grabadora en 2 zonas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7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245056" y="595042"/>
            <a:ext cx="465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rgbClr val="FF0000"/>
                </a:solidFill>
              </a:rPr>
              <a:t>Aplicación PSD109 Guajira valores</a:t>
            </a:r>
          </a:p>
          <a:p>
            <a:pPr algn="ctr"/>
            <a:r>
              <a:rPr lang="es-MX" sz="3200" b="1" dirty="0" smtClean="0">
                <a:solidFill>
                  <a:srgbClr val="FF0000"/>
                </a:solidFill>
              </a:rPr>
              <a:t>Filtro a 11.2K </a:t>
            </a:r>
            <a:r>
              <a:rPr lang="es-MX" sz="3200" b="1" dirty="0" err="1" smtClean="0">
                <a:solidFill>
                  <a:srgbClr val="FF0000"/>
                </a:solidFill>
              </a:rPr>
              <a:t>propuesa</a:t>
            </a:r>
            <a:r>
              <a:rPr lang="es-MX" sz="3200" b="1" dirty="0" smtClean="0">
                <a:solidFill>
                  <a:srgbClr val="FF0000"/>
                </a:solidFill>
              </a:rPr>
              <a:t> Ulloa</a:t>
            </a:r>
            <a:endParaRPr lang="es-ES" sz="3200" b="1" dirty="0">
              <a:solidFill>
                <a:srgbClr val="FF0000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831273" y="2551837"/>
            <a:ext cx="75553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222222"/>
                </a:solidFill>
                <a:latin typeface="Arial" panose="020B0604020202020204" pitchFamily="34" charset="0"/>
              </a:rPr>
              <a:t>PSD </a:t>
            </a:r>
            <a:r>
              <a:rPr lang="es-CO" dirty="0" smtClean="0">
                <a:solidFill>
                  <a:srgbClr val="222222"/>
                </a:solidFill>
                <a:latin typeface="Arial" panose="020B0604020202020204" pitchFamily="34" charset="0"/>
              </a:rPr>
              <a:t>pero eliminando coeficientes a partir de 11.2K usado por  Ulloa. </a:t>
            </a:r>
          </a:p>
          <a:p>
            <a:endParaRPr lang="es-CO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s-CO" dirty="0" smtClean="0">
                <a:solidFill>
                  <a:srgbClr val="222222"/>
                </a:solidFill>
                <a:latin typeface="Arial" panose="020B0604020202020204" pitchFamily="34" charset="0"/>
              </a:rPr>
              <a:t>Quedan </a:t>
            </a:r>
            <a:r>
              <a:rPr lang="es-CO" dirty="0">
                <a:solidFill>
                  <a:srgbClr val="222222"/>
                </a:solidFill>
                <a:latin typeface="Arial" panose="020B0604020202020204" pitchFamily="34" charset="0"/>
              </a:rPr>
              <a:t>109 descriptores, porque </a:t>
            </a:r>
            <a:r>
              <a:rPr lang="es-CO" dirty="0" smtClean="0">
                <a:solidFill>
                  <a:srgbClr val="222222"/>
                </a:solidFill>
                <a:latin typeface="Arial" panose="020B0604020202020204" pitchFamily="34" charset="0"/>
              </a:rPr>
              <a:t>se  </a:t>
            </a:r>
            <a:r>
              <a:rPr lang="es-CO" dirty="0">
                <a:solidFill>
                  <a:srgbClr val="222222"/>
                </a:solidFill>
                <a:latin typeface="Arial" panose="020B0604020202020204" pitchFamily="34" charset="0"/>
              </a:rPr>
              <a:t>hace el espectrograma con la ventana de 512, Ventana 512- Espectro medio tiene 257 puntos (ventana/2  +1</a:t>
            </a:r>
            <a:r>
              <a:rPr lang="es-CO" dirty="0" smtClean="0">
                <a:solidFill>
                  <a:srgbClr val="222222"/>
                </a:solidFill>
                <a:latin typeface="Arial" panose="020B0604020202020204" pitchFamily="34" charset="0"/>
              </a:rPr>
              <a:t>),para </a:t>
            </a:r>
            <a:r>
              <a:rPr lang="es-CO" dirty="0">
                <a:solidFill>
                  <a:srgbClr val="222222"/>
                </a:solidFill>
                <a:latin typeface="Arial" panose="020B0604020202020204" pitchFamily="34" charset="0"/>
              </a:rPr>
              <a:t>luego filtrar las frecuencias de 1 a 11.25 kHz, o sea que descarta 148 valores (de los 257 resultantes).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9346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439F1A8-86A2-4FC3-BAA0-11C1CD980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No se hace porque se identificó que es mejor usar todos los descriptores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3387150" y="180460"/>
            <a:ext cx="3844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600" b="1" dirty="0"/>
              <a:t>Valor </a:t>
            </a:r>
            <a:r>
              <a:rPr lang="es-MX" sz="3600" b="1" dirty="0" smtClean="0"/>
              <a:t>F</a:t>
            </a:r>
            <a:endParaRPr lang="es-CO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92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83" y="1921164"/>
            <a:ext cx="4175587" cy="3735086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FDCCDC34-0DB2-4150-8587-7CB3CB4CD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809" y="956112"/>
            <a:ext cx="7772400" cy="872693"/>
          </a:xfrm>
        </p:spPr>
        <p:txBody>
          <a:bodyPr>
            <a:normAutofit fontScale="90000"/>
          </a:bodyPr>
          <a:lstStyle/>
          <a:p>
            <a:pPr algn="l"/>
            <a:r>
              <a:rPr lang="es-CO" dirty="0"/>
              <a:t>2</a:t>
            </a:r>
            <a:r>
              <a:rPr lang="es-CO" dirty="0" smtClean="0"/>
              <a:t>. LAMDA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685161" y="5939407"/>
            <a:ext cx="2291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/>
              <a:t>Todos los descriptores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724342" y="3560940"/>
            <a:ext cx="46308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/>
              <a:t>No se trabaja con descriptores seleccionados,</a:t>
            </a:r>
          </a:p>
          <a:p>
            <a:r>
              <a:rPr lang="es-CO" b="1" dirty="0" smtClean="0"/>
              <a:t>Por pruebas anteriores se decidió dejar </a:t>
            </a:r>
          </a:p>
          <a:p>
            <a:r>
              <a:rPr lang="es-CO" b="1" dirty="0" smtClean="0"/>
              <a:t>Todos los descriptores.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3616855" y="1644139"/>
            <a:ext cx="2614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/>
              <a:t>Selección de parámetros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3412666" y="3605225"/>
            <a:ext cx="932874" cy="389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559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35" y="1271004"/>
            <a:ext cx="8331200" cy="5415695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341066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3990254" y="1551509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16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417638"/>
            <a:ext cx="8128000" cy="5285596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341066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211921" y="1551509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2125883" y="4283494"/>
            <a:ext cx="61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rgbClr val="0070C0"/>
                </a:solidFill>
              </a:rPr>
              <a:t>Hay descriptores repetidos por bandas</a:t>
            </a:r>
            <a:endParaRPr lang="es-CO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94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 TODOS Descriptores: NO supervisado </a:t>
            </a:r>
            <a:endParaRPr lang="es-CO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1931919" y="1417638"/>
            <a:ext cx="6130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rgbClr val="0070C0"/>
                </a:solidFill>
              </a:rPr>
              <a:t>Hay descriptores repetidos por bandas y la matriz de correlación lo confirma</a:t>
            </a:r>
            <a:endParaRPr lang="es-CO" dirty="0">
              <a:solidFill>
                <a:srgbClr val="0070C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54202"/>
            <a:ext cx="4231409" cy="24707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313" y="1954202"/>
            <a:ext cx="4297899" cy="25268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91" y="4481070"/>
            <a:ext cx="4021426" cy="23252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889" y="4483184"/>
            <a:ext cx="4010746" cy="243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2" y="1304120"/>
            <a:ext cx="8793018" cy="5775551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211757" y="1569488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258105" y="1625397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952865" y="4477458"/>
            <a:ext cx="6130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rgbClr val="0070C0"/>
                </a:solidFill>
              </a:rPr>
              <a:t>Ok=93,75%  </a:t>
            </a:r>
            <a:r>
              <a:rPr lang="es-CO" dirty="0">
                <a:solidFill>
                  <a:srgbClr val="0070C0"/>
                </a:solidFill>
              </a:rPr>
              <a:t>3</a:t>
            </a:r>
            <a:r>
              <a:rPr lang="es-CO" dirty="0" smtClean="0">
                <a:solidFill>
                  <a:srgbClr val="0070C0"/>
                </a:solidFill>
              </a:rPr>
              <a:t> errores los mismos errores que con 257</a:t>
            </a:r>
          </a:p>
          <a:p>
            <a:r>
              <a:rPr lang="es-CO" dirty="0">
                <a:solidFill>
                  <a:srgbClr val="0070C0"/>
                </a:solidFill>
              </a:rPr>
              <a:t>d</a:t>
            </a:r>
            <a:r>
              <a:rPr lang="es-CO" dirty="0" smtClean="0">
                <a:solidFill>
                  <a:srgbClr val="0070C0"/>
                </a:solidFill>
              </a:rPr>
              <a:t>e nuestro </a:t>
            </a:r>
            <a:r>
              <a:rPr lang="es-CO" dirty="0" err="1" smtClean="0">
                <a:solidFill>
                  <a:srgbClr val="0070C0"/>
                </a:solidFill>
              </a:rPr>
              <a:t>espectograma</a:t>
            </a:r>
            <a:r>
              <a:rPr lang="es-CO" dirty="0" smtClean="0">
                <a:solidFill>
                  <a:srgbClr val="0070C0"/>
                </a:solidFill>
              </a:rPr>
              <a:t> </a:t>
            </a:r>
            <a:endParaRPr lang="es-CO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38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07530"/>
            <a:ext cx="8220364" cy="5466784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/>
              <a:t>Prueba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341066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295049" y="1551509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27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A0272450-50EF-458F-A474-F06A48F84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0268"/>
            <a:ext cx="9144000" cy="44916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439F1A8-86A2-4FC3-BAA0-11C1CD980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Usando </a:t>
            </a:r>
            <a:r>
              <a:rPr lang="es-CO" dirty="0"/>
              <a:t>ventana = 512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D75AD3F8-6786-41C3-87D3-7DAF6AA81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3116"/>
            <a:ext cx="7886700" cy="4351338"/>
          </a:xfrm>
        </p:spPr>
        <p:txBody>
          <a:bodyPr/>
          <a:lstStyle/>
          <a:p>
            <a:r>
              <a:rPr lang="es-CO" dirty="0"/>
              <a:t>El espectro medio contiene 257 puntos.</a:t>
            </a:r>
          </a:p>
          <a:p>
            <a:r>
              <a:rPr lang="es-CO" dirty="0"/>
              <a:t>Aplicando F-score para  </a:t>
            </a:r>
            <a:r>
              <a:rPr lang="es-CO" dirty="0" smtClean="0"/>
              <a:t>seleccionar coeficientes mas informativos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3387150" y="180460"/>
            <a:ext cx="2703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600" b="1" dirty="0"/>
              <a:t>Valor F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0126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32544"/>
            <a:ext cx="8007927" cy="5256445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/>
              <a:t>Prueba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304122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073385" y="1551509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952865" y="4301969"/>
            <a:ext cx="6130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rgbClr val="0070C0"/>
                </a:solidFill>
              </a:rPr>
              <a:t>Ok=90%  </a:t>
            </a:r>
            <a:r>
              <a:rPr lang="es-CO" dirty="0">
                <a:solidFill>
                  <a:srgbClr val="0070C0"/>
                </a:solidFill>
              </a:rPr>
              <a:t>1 error </a:t>
            </a:r>
            <a:r>
              <a:rPr lang="es-CO" dirty="0" smtClean="0">
                <a:solidFill>
                  <a:srgbClr val="0070C0"/>
                </a:solidFill>
              </a:rPr>
              <a:t>el mismo </a:t>
            </a:r>
            <a:r>
              <a:rPr lang="es-CO" dirty="0">
                <a:solidFill>
                  <a:srgbClr val="0070C0"/>
                </a:solidFill>
              </a:rPr>
              <a:t>que con 257</a:t>
            </a:r>
          </a:p>
          <a:p>
            <a:r>
              <a:rPr lang="es-CO" dirty="0">
                <a:solidFill>
                  <a:srgbClr val="0070C0"/>
                </a:solidFill>
              </a:rPr>
              <a:t>de nuestro </a:t>
            </a:r>
            <a:r>
              <a:rPr lang="es-CO" dirty="0" err="1">
                <a:solidFill>
                  <a:srgbClr val="0070C0"/>
                </a:solidFill>
              </a:rPr>
              <a:t>espectograma</a:t>
            </a:r>
            <a:r>
              <a:rPr lang="es-CO" dirty="0">
                <a:solidFill>
                  <a:srgbClr val="0070C0"/>
                </a:solidFill>
              </a:rPr>
              <a:t> </a:t>
            </a:r>
          </a:p>
          <a:p>
            <a:endParaRPr lang="es-CO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77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272763" y="466809"/>
            <a:ext cx="46538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/>
              <a:t>Datos con datos de Todos coeficientes</a:t>
            </a:r>
            <a:endParaRPr lang="es-ES" sz="3200" b="1" dirty="0"/>
          </a:p>
        </p:txBody>
      </p:sp>
      <p:graphicFrame>
        <p:nvGraphicFramePr>
          <p:cNvPr id="5" name="Marcador de contenido 5">
            <a:extLst>
              <a:ext uri="{FF2B5EF4-FFF2-40B4-BE49-F238E27FC236}">
                <a16:creationId xmlns="" xmlns:a16="http://schemas.microsoft.com/office/drawing/2014/main" id="{13D437F3-0FA4-4A40-A970-96481ACD473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11220" y="1464859"/>
          <a:ext cx="8776971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591">
                  <a:extLst>
                    <a:ext uri="{9D8B030D-6E8A-4147-A177-3AD203B41FA5}">
                      <a16:colId xmlns="" xmlns:a16="http://schemas.microsoft.com/office/drawing/2014/main" val="4122927632"/>
                    </a:ext>
                  </a:extLst>
                </a:gridCol>
                <a:gridCol w="883244">
                  <a:extLst>
                    <a:ext uri="{9D8B030D-6E8A-4147-A177-3AD203B41FA5}">
                      <a16:colId xmlns="" xmlns:a16="http://schemas.microsoft.com/office/drawing/2014/main" val="1046463215"/>
                    </a:ext>
                  </a:extLst>
                </a:gridCol>
                <a:gridCol w="886690">
                  <a:extLst>
                    <a:ext uri="{9D8B030D-6E8A-4147-A177-3AD203B41FA5}">
                      <a16:colId xmlns="" xmlns:a16="http://schemas.microsoft.com/office/drawing/2014/main" val="725676193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2032206253"/>
                    </a:ext>
                  </a:extLst>
                </a:gridCol>
                <a:gridCol w="812431">
                  <a:extLst>
                    <a:ext uri="{9D8B030D-6E8A-4147-A177-3AD203B41FA5}">
                      <a16:colId xmlns="" xmlns:a16="http://schemas.microsoft.com/office/drawing/2014/main" val="295016134"/>
                    </a:ext>
                  </a:extLst>
                </a:gridCol>
                <a:gridCol w="905816">
                  <a:extLst>
                    <a:ext uri="{9D8B030D-6E8A-4147-A177-3AD203B41FA5}">
                      <a16:colId xmlns="" xmlns:a16="http://schemas.microsoft.com/office/drawing/2014/main" val="760137682"/>
                    </a:ext>
                  </a:extLst>
                </a:gridCol>
                <a:gridCol w="981658">
                  <a:extLst>
                    <a:ext uri="{9D8B030D-6E8A-4147-A177-3AD203B41FA5}">
                      <a16:colId xmlns="" xmlns:a16="http://schemas.microsoft.com/office/drawing/2014/main" val="3909826294"/>
                    </a:ext>
                  </a:extLst>
                </a:gridCol>
                <a:gridCol w="2034941">
                  <a:extLst>
                    <a:ext uri="{9D8B030D-6E8A-4147-A177-3AD203B41FA5}">
                      <a16:colId xmlns="" xmlns:a16="http://schemas.microsoft.com/office/drawing/2014/main" val="180560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1200" dirty="0" err="1"/>
                        <a:t>Transf</a:t>
                      </a:r>
                      <a:r>
                        <a:rPr lang="es-CO" sz="1200" dirty="0"/>
                        <a:t>.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Perm.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Lugar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Fecha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Temp.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Rec.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%</a:t>
                      </a:r>
                      <a:r>
                        <a:rPr lang="es-CO" sz="1200" dirty="0" err="1"/>
                        <a:t>Acc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Clasificación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69336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02/16-03/16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008080"/>
                          </a:highlight>
                        </a:rPr>
                        <a:t>5071</a:t>
                      </a:r>
                      <a:endParaRPr lang="es-ES" sz="1200" dirty="0">
                        <a:highlight>
                          <a:srgbClr val="008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26493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02/16-03/16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>
                          <a:highlight>
                            <a:srgbClr val="0000FF"/>
                          </a:highlight>
                        </a:rPr>
                        <a:t>5069/SM3</a:t>
                      </a:r>
                      <a:endParaRPr lang="es-ES" sz="1200" dirty="0">
                        <a:highlight>
                          <a:srgbClr val="0000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A5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6527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0000FF"/>
                          </a:highlight>
                        </a:rPr>
                        <a:t>5071</a:t>
                      </a:r>
                      <a:endParaRPr lang="es-ES" sz="1200" dirty="0">
                        <a:highlight>
                          <a:srgbClr val="0000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58982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5071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2663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008080"/>
                          </a:highlight>
                        </a:rPr>
                        <a:t>302143</a:t>
                      </a:r>
                      <a:endParaRPr lang="es-ES" sz="1200" dirty="0">
                        <a:highlight>
                          <a:srgbClr val="008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A1-2-3-4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34994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02/16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5071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8182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02/16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FFFF00"/>
                          </a:highlight>
                        </a:rPr>
                        <a:t>5071</a:t>
                      </a:r>
                      <a:endParaRPr lang="es-ES" sz="12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84913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FFFF00"/>
                          </a:highlight>
                        </a:rPr>
                        <a:t>302151</a:t>
                      </a:r>
                      <a:endParaRPr lang="es-ES" sz="12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B7-8-9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8156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302298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B10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34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302298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B11-12-13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4300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Media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02/16-03/16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5070 /SM3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M17-18-19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0358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Media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02/16-03/16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5067/SM3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M14-15-16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9951582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 rot="1846758">
            <a:off x="1231283" y="2895723"/>
            <a:ext cx="79710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800" dirty="0" smtClean="0">
                <a:solidFill>
                  <a:srgbClr val="FF0000"/>
                </a:solidFill>
              </a:rPr>
              <a:t>ACTUALIZAR TABLA ESTA NO ES</a:t>
            </a:r>
            <a:endParaRPr lang="es-CO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99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FDCCDC34-0DB2-4150-8587-7CB3CB4CD0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Resultados </a:t>
            </a:r>
            <a:r>
              <a:rPr lang="es-CO" dirty="0" smtClean="0"/>
              <a:t>Bolívar</a:t>
            </a:r>
            <a:br>
              <a:rPr lang="es-CO" dirty="0" smtClean="0"/>
            </a:br>
            <a:r>
              <a:rPr lang="es-CO" dirty="0" smtClean="0"/>
              <a:t>con Espectro Medio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204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/>
              <a:t>Selección de Grabaciones</a:t>
            </a:r>
            <a:endParaRPr lang="es-CO" b="1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A3F5F4F0-1B38-49EF-8858-28DCDE39CAA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CO" dirty="0" smtClean="0">
                <a:solidFill>
                  <a:sysClr val="windowText" lastClr="000000"/>
                </a:solidFill>
                <a:latin typeface="Calibri"/>
              </a:rPr>
              <a:t>Eliminación de grabaciones “ruidosas”: Propuesta de umbral automático para PSD [BED17]</a:t>
            </a:r>
            <a:r>
              <a:rPr kumimoji="0" lang="es-CO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r>
              <a:rPr lang="es-ES" dirty="0" smtClean="0">
                <a:solidFill>
                  <a:sysClr val="windowText" lastClr="000000"/>
                </a:solidFill>
                <a:latin typeface="Calibri"/>
              </a:rPr>
              <a:t>Se eligen los días </a:t>
            </a:r>
            <a:r>
              <a:rPr lang="es-ES" dirty="0">
                <a:solidFill>
                  <a:sysClr val="windowText" lastClr="000000"/>
                </a:solidFill>
                <a:latin typeface="Calibri"/>
              </a:rPr>
              <a:t>con más de 120 grabaciones por día</a:t>
            </a:r>
            <a:r>
              <a:rPr lang="es-ES" dirty="0" smtClean="0">
                <a:solidFill>
                  <a:sysClr val="windowText" lastClr="000000"/>
                </a:solidFill>
                <a:latin typeface="Calibri"/>
              </a:rPr>
              <a:t>.</a:t>
            </a:r>
          </a:p>
          <a:p>
            <a:r>
              <a:rPr lang="es-ES" sz="3300" dirty="0" smtClean="0">
                <a:solidFill>
                  <a:sysClr val="windowText" lastClr="000000"/>
                </a:solidFill>
                <a:latin typeface="Calibri"/>
              </a:rPr>
              <a:t>Eliminación de grabaciones que dan </a:t>
            </a:r>
            <a:r>
              <a:rPr lang="es-ES" sz="3300" dirty="0" err="1" smtClean="0">
                <a:solidFill>
                  <a:sysClr val="windowText" lastClr="000000"/>
                </a:solidFill>
                <a:latin typeface="Calibri"/>
              </a:rPr>
              <a:t>NaN</a:t>
            </a:r>
            <a:r>
              <a:rPr lang="es-ES" sz="3300" dirty="0" smtClean="0">
                <a:solidFill>
                  <a:sysClr val="windowText" lastClr="000000"/>
                </a:solidFill>
                <a:latin typeface="Calibri"/>
              </a:rPr>
              <a:t> para </a:t>
            </a:r>
            <a:r>
              <a:rPr lang="es-ES" sz="3300" dirty="0" err="1" smtClean="0">
                <a:solidFill>
                  <a:sysClr val="windowText" lastClr="000000"/>
                </a:solidFill>
                <a:latin typeface="Calibri"/>
              </a:rPr>
              <a:t>ACIft</a:t>
            </a:r>
            <a:r>
              <a:rPr lang="es-ES" sz="3300" dirty="0" smtClean="0">
                <a:solidFill>
                  <a:sysClr val="windowText" lastClr="000000"/>
                </a:solidFill>
                <a:latin typeface="Calibri"/>
              </a:rPr>
              <a:t>.</a:t>
            </a:r>
          </a:p>
          <a:p>
            <a:r>
              <a:rPr lang="es-ES" sz="3300" dirty="0" smtClean="0">
                <a:solidFill>
                  <a:sysClr val="windowText" lastClr="000000"/>
                </a:solidFill>
                <a:latin typeface="Calibri"/>
              </a:rPr>
              <a:t>Eliminación de grabadoras que presentaban ruido 3785 y 3786</a:t>
            </a:r>
          </a:p>
          <a:p>
            <a:r>
              <a:rPr lang="es-ES" sz="3300" dirty="0" smtClean="0">
                <a:solidFill>
                  <a:sysClr val="windowText" lastClr="000000"/>
                </a:solidFill>
                <a:latin typeface="Calibri"/>
              </a:rPr>
              <a:t>Zonas: Bolívar </a:t>
            </a:r>
          </a:p>
          <a:p>
            <a:pPr marL="0" indent="0">
              <a:buNone/>
            </a:pPr>
            <a:endParaRPr lang="es-ES" sz="3300" dirty="0">
              <a:solidFill>
                <a:sysClr val="windowText" lastClr="000000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CO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 hizo</a:t>
            </a:r>
            <a:r>
              <a:rPr kumimoji="0" lang="es-CO" sz="32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balance de clases por días:</a:t>
            </a:r>
          </a:p>
          <a:p>
            <a:pPr marL="400050" lvl="1" indent="0">
              <a:buNone/>
            </a:pPr>
            <a:r>
              <a:rPr lang="es-CO" sz="2400" baseline="0" dirty="0" smtClean="0">
                <a:solidFill>
                  <a:sysClr val="windowText" lastClr="000000"/>
                </a:solidFill>
                <a:latin typeface="Calibri"/>
              </a:rPr>
              <a:t>Alta</a:t>
            </a:r>
            <a:r>
              <a:rPr lang="es-CO" sz="2400" dirty="0" smtClean="0">
                <a:solidFill>
                  <a:sysClr val="windowText" lastClr="000000"/>
                </a:solidFill>
                <a:latin typeface="Calibri"/>
              </a:rPr>
              <a:t> 28, Seleccionadas: 22 </a:t>
            </a:r>
            <a:r>
              <a:rPr lang="es-CO" sz="2400" dirty="0" err="1" smtClean="0">
                <a:solidFill>
                  <a:sysClr val="windowText" lastClr="000000"/>
                </a:solidFill>
                <a:latin typeface="Calibri"/>
              </a:rPr>
              <a:t>Entr</a:t>
            </a:r>
            <a:r>
              <a:rPr lang="es-CO" sz="2400" dirty="0" smtClean="0">
                <a:solidFill>
                  <a:sysClr val="windowText" lastClr="000000"/>
                </a:solidFill>
                <a:latin typeface="Calibri"/>
              </a:rPr>
              <a:t>, 6 Prueba.</a:t>
            </a:r>
          </a:p>
          <a:p>
            <a:pPr marL="400050" lvl="1" indent="0">
              <a:buNone/>
            </a:pPr>
            <a:r>
              <a:rPr lang="es-CO" sz="2400" dirty="0" smtClean="0">
                <a:solidFill>
                  <a:sysClr val="windowText" lastClr="000000"/>
                </a:solidFill>
                <a:latin typeface="Calibri"/>
              </a:rPr>
              <a:t>Media 27 Total, Seleccionadas: 21Ent,6 Prueba.</a:t>
            </a:r>
          </a:p>
          <a:p>
            <a:pPr marL="400050" lvl="1" indent="0">
              <a:buNone/>
            </a:pPr>
            <a:r>
              <a:rPr lang="es-CO" sz="2400" dirty="0" smtClean="0">
                <a:solidFill>
                  <a:sysClr val="windowText" lastClr="000000"/>
                </a:solidFill>
                <a:latin typeface="Calibri"/>
              </a:rPr>
              <a:t>Baja 30 Total, Seleccionadas: 24 </a:t>
            </a:r>
            <a:r>
              <a:rPr lang="es-CO" sz="2400" dirty="0" err="1" smtClean="0">
                <a:solidFill>
                  <a:sysClr val="windowText" lastClr="000000"/>
                </a:solidFill>
                <a:latin typeface="Calibri"/>
              </a:rPr>
              <a:t>Entr</a:t>
            </a:r>
            <a:r>
              <a:rPr lang="es-CO" sz="2400" dirty="0" smtClean="0">
                <a:solidFill>
                  <a:sysClr val="windowText" lastClr="000000"/>
                </a:solidFill>
                <a:latin typeface="Calibri"/>
              </a:rPr>
              <a:t>, 6 Prueba.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s-E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s-ES" dirty="0" smtClean="0">
                <a:solidFill>
                  <a:sysClr val="windowText" lastClr="000000"/>
                </a:solidFill>
                <a:latin typeface="Calibri"/>
              </a:rPr>
              <a:t>Se elijen carpetas por días similares.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12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245056" y="595042"/>
            <a:ext cx="465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/>
              <a:t>Aplicación PSD257 valores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356851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5" y="2737931"/>
            <a:ext cx="7813964" cy="42345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439F1A8-86A2-4FC3-BAA0-11C1CD980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Usando </a:t>
            </a:r>
            <a:r>
              <a:rPr lang="es-CO" dirty="0"/>
              <a:t>ventana = 512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D75AD3F8-6786-41C3-87D3-7DAF6AA81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3116"/>
            <a:ext cx="7886700" cy="4351338"/>
          </a:xfrm>
        </p:spPr>
        <p:txBody>
          <a:bodyPr/>
          <a:lstStyle/>
          <a:p>
            <a:r>
              <a:rPr lang="es-CO" dirty="0"/>
              <a:t>El espectro medio contiene 257 puntos.</a:t>
            </a:r>
          </a:p>
          <a:p>
            <a:r>
              <a:rPr lang="es-CO" dirty="0"/>
              <a:t>Aplicando F-score para  </a:t>
            </a:r>
            <a:r>
              <a:rPr lang="es-CO" dirty="0" smtClean="0"/>
              <a:t>seleccionar coeficientes mas informativos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3387150" y="180460"/>
            <a:ext cx="3844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600" b="1" dirty="0"/>
              <a:t>Valor </a:t>
            </a:r>
            <a:r>
              <a:rPr lang="es-MX" sz="3600" b="1" dirty="0" smtClean="0"/>
              <a:t>F</a:t>
            </a:r>
            <a:endParaRPr lang="es-CO" sz="3600" dirty="0">
              <a:solidFill>
                <a:srgbClr val="FF000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793183" y="2818678"/>
            <a:ext cx="166254" cy="4039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1221766" y="3484119"/>
            <a:ext cx="59329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mPSD0 da 1 para todos los datos, por tanto no es informativo</a:t>
            </a:r>
          </a:p>
          <a:p>
            <a:r>
              <a:rPr lang="es-CO" dirty="0">
                <a:solidFill>
                  <a:srgbClr val="FF0000"/>
                </a:solidFill>
              </a:rPr>
              <a:t>n</a:t>
            </a:r>
            <a:r>
              <a:rPr lang="es-CO" dirty="0" smtClean="0">
                <a:solidFill>
                  <a:srgbClr val="FF0000"/>
                </a:solidFill>
              </a:rPr>
              <a:t>o se tiene en cuenta para archivos de clasificación. </a:t>
            </a:r>
          </a:p>
          <a:p>
            <a:r>
              <a:rPr lang="es-CO" dirty="0" smtClean="0">
                <a:solidFill>
                  <a:srgbClr val="FF0000"/>
                </a:solidFill>
              </a:rPr>
              <a:t>En FSCORE es </a:t>
            </a:r>
            <a:r>
              <a:rPr lang="es-CO" dirty="0" err="1" smtClean="0">
                <a:solidFill>
                  <a:srgbClr val="FF0000"/>
                </a:solidFill>
              </a:rPr>
              <a:t>NaN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70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260" y="990791"/>
            <a:ext cx="2791691" cy="238763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245056" y="595042"/>
            <a:ext cx="465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/>
              <a:t>Valor </a:t>
            </a:r>
            <a:r>
              <a:rPr lang="es-MX" sz="3200" b="1" dirty="0" smtClean="0"/>
              <a:t>F selección</a:t>
            </a:r>
            <a:endParaRPr lang="es-ES" sz="32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4914279" y="1802389"/>
            <a:ext cx="39693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/>
              <a:t>Valores F:</a:t>
            </a:r>
          </a:p>
          <a:p>
            <a:r>
              <a:rPr lang="es-CO" sz="1100" dirty="0" smtClean="0">
                <a:solidFill>
                  <a:srgbClr val="FF0000"/>
                </a:solidFill>
              </a:rPr>
              <a:t>59,31 54,05 </a:t>
            </a:r>
            <a:r>
              <a:rPr lang="es-CO" sz="1100" dirty="0" smtClean="0"/>
              <a:t>51,50</a:t>
            </a:r>
            <a:endParaRPr lang="es-CO" sz="1100" dirty="0"/>
          </a:p>
        </p:txBody>
      </p:sp>
      <p:sp>
        <p:nvSpPr>
          <p:cNvPr id="3" name="Rectángulo 2"/>
          <p:cNvSpPr/>
          <p:nvPr/>
        </p:nvSpPr>
        <p:spPr>
          <a:xfrm>
            <a:off x="5652655" y="1254878"/>
            <a:ext cx="748146" cy="4707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4931596" y="2505511"/>
            <a:ext cx="39693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/>
              <a:t>Coeficientes PSD:</a:t>
            </a:r>
          </a:p>
          <a:p>
            <a:r>
              <a:rPr lang="es-CO" sz="1100" dirty="0" smtClean="0">
                <a:solidFill>
                  <a:srgbClr val="FF0000"/>
                </a:solidFill>
              </a:rPr>
              <a:t>2 3 </a:t>
            </a:r>
            <a:r>
              <a:rPr lang="es-CO" sz="1100" dirty="0" smtClean="0"/>
              <a:t>173 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250326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138237"/>
            <a:ext cx="6076950" cy="45815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439F1A8-86A2-4FC3-BAA0-11C1CD98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s-CO" dirty="0" smtClean="0"/>
              <a:t>Representatividad de los  </a:t>
            </a:r>
            <a:r>
              <a:rPr lang="es-CO" dirty="0"/>
              <a:t>– </a:t>
            </a:r>
            <a:r>
              <a:rPr lang="es-CO" dirty="0" smtClean="0"/>
              <a:t>coeficientes </a:t>
            </a:r>
            <a:r>
              <a:rPr lang="es-CO" dirty="0"/>
              <a:t>2</a:t>
            </a:r>
            <a:r>
              <a:rPr lang="es-CO" dirty="0" smtClean="0"/>
              <a:t> </a:t>
            </a:r>
            <a:r>
              <a:rPr lang="es-CO" dirty="0"/>
              <a:t>y </a:t>
            </a:r>
            <a:r>
              <a:rPr lang="es-CO" dirty="0" smtClean="0"/>
              <a:t>3 (mayor </a:t>
            </a:r>
            <a:r>
              <a:rPr lang="es-CO" dirty="0" err="1" smtClean="0"/>
              <a:t>Fscore</a:t>
            </a:r>
            <a:r>
              <a:rPr lang="es-CO" dirty="0" smtClean="0"/>
              <a:t>)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751118" y="6017031"/>
            <a:ext cx="4310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/>
              <a:t>Menos separación que en el caso de Guajira</a:t>
            </a:r>
          </a:p>
        </p:txBody>
      </p:sp>
    </p:spTree>
    <p:extLst>
      <p:ext uri="{BB962C8B-B14F-4D97-AF65-F5344CB8AC3E}">
        <p14:creationId xmlns:p14="http://schemas.microsoft.com/office/powerpoint/2010/main" val="93301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439F1A8-86A2-4FC3-BAA0-11C1CD980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Aplicando </a:t>
            </a:r>
            <a:r>
              <a:rPr lang="es-CO" dirty="0" smtClean="0"/>
              <a:t>PCA 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D75AD3F8-6786-41C3-87D3-7DAF6AA81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79261"/>
            <a:ext cx="7886700" cy="4351338"/>
          </a:xfrm>
        </p:spPr>
        <p:txBody>
          <a:bodyPr/>
          <a:lstStyle/>
          <a:p>
            <a:r>
              <a:rPr lang="es-CO" dirty="0"/>
              <a:t>Aplicando F-score sobre las variables transformadas por el PCA se obtiene (los puntos más altos son los primeros dos componentes del PCA) :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E98D141C-AF1E-4E8E-A855-2989FF9EE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9455"/>
            <a:ext cx="9144000" cy="44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9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439F1A8-86A2-4FC3-BAA0-11C1CD98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s-CO" dirty="0" err="1"/>
              <a:t>Scatter</a:t>
            </a:r>
            <a:r>
              <a:rPr lang="es-CO" dirty="0"/>
              <a:t> </a:t>
            </a:r>
            <a:r>
              <a:rPr lang="es-CO" dirty="0" err="1"/>
              <a:t>plot</a:t>
            </a:r>
            <a:r>
              <a:rPr lang="es-CO" dirty="0"/>
              <a:t> – PCA1 y PCA2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CED97871-AB5D-416E-94CF-F394E8AB3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2660" y="5859943"/>
            <a:ext cx="8766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Diferencia entre </a:t>
            </a:r>
            <a:r>
              <a:rPr lang="es-CO" dirty="0" smtClean="0"/>
              <a:t>transformaciones es mas claro, en este caso si ayuda transformar con PCA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0018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439F1A8-86A2-4FC3-BAA0-11C1CD98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s-CO" dirty="0" smtClean="0"/>
              <a:t>Representatividad de los  </a:t>
            </a:r>
            <a:r>
              <a:rPr lang="es-CO" dirty="0"/>
              <a:t>– </a:t>
            </a:r>
            <a:r>
              <a:rPr lang="es-CO" dirty="0" smtClean="0"/>
              <a:t>coeficientes 177 </a:t>
            </a:r>
            <a:r>
              <a:rPr lang="es-CO" dirty="0"/>
              <a:t>y </a:t>
            </a:r>
            <a:r>
              <a:rPr lang="es-CO" dirty="0" smtClean="0"/>
              <a:t>176 (mayor </a:t>
            </a:r>
            <a:r>
              <a:rPr lang="es-CO" dirty="0" err="1" smtClean="0"/>
              <a:t>Fscore</a:t>
            </a:r>
            <a:r>
              <a:rPr lang="es-CO" dirty="0" smtClean="0"/>
              <a:t>)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20C88F2B-A08A-4ECD-853A-AD64ABC80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51118" y="6017031"/>
            <a:ext cx="72024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/>
              <a:t>Diferencia entre clases clara, pero 3 puntos quedaron en baja pero son alta</a:t>
            </a:r>
          </a:p>
          <a:p>
            <a:r>
              <a:rPr lang="es-CO" dirty="0" smtClean="0"/>
              <a:t>Los valores de los coeficientes son similares, idénticos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067791" y="4821382"/>
            <a:ext cx="581891" cy="363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3693693" y="5317956"/>
            <a:ext cx="17806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CO" dirty="0" smtClean="0"/>
              <a:t>Coeficiente 177</a:t>
            </a:r>
            <a:endParaRPr lang="es-CO" dirty="0"/>
          </a:p>
        </p:txBody>
      </p:sp>
      <p:sp>
        <p:nvSpPr>
          <p:cNvPr id="7" name="Rectángulo 6"/>
          <p:cNvSpPr/>
          <p:nvPr/>
        </p:nvSpPr>
        <p:spPr>
          <a:xfrm rot="16200000">
            <a:off x="850229" y="3117846"/>
            <a:ext cx="17806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CO" dirty="0" smtClean="0"/>
              <a:t>Coeficiente 176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3409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FDCCDC34-0DB2-4150-8587-7CB3CB4CD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809" y="956112"/>
            <a:ext cx="7772400" cy="872693"/>
          </a:xfrm>
        </p:spPr>
        <p:txBody>
          <a:bodyPr>
            <a:normAutofit fontScale="90000"/>
          </a:bodyPr>
          <a:lstStyle/>
          <a:p>
            <a:pPr algn="l"/>
            <a:r>
              <a:rPr lang="es-CO" dirty="0"/>
              <a:t>2</a:t>
            </a:r>
            <a:r>
              <a:rPr lang="es-CO" dirty="0" smtClean="0"/>
              <a:t>. LAMDA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685161" y="5939407"/>
            <a:ext cx="32006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/>
              <a:t>Todos los </a:t>
            </a:r>
            <a:r>
              <a:rPr lang="es-CO" b="1" dirty="0"/>
              <a:t>descriptores </a:t>
            </a:r>
            <a:r>
              <a:rPr lang="es-CO" b="1" dirty="0">
                <a:solidFill>
                  <a:srgbClr val="FF0000"/>
                </a:solidFill>
              </a:rPr>
              <a:t>Menos </a:t>
            </a:r>
            <a:endParaRPr lang="es-CO" b="1" dirty="0" smtClean="0">
              <a:solidFill>
                <a:srgbClr val="FF0000"/>
              </a:solidFill>
            </a:endParaRPr>
          </a:p>
          <a:p>
            <a:r>
              <a:rPr lang="es-CO" b="1" dirty="0" smtClean="0">
                <a:solidFill>
                  <a:srgbClr val="FF0000"/>
                </a:solidFill>
              </a:rPr>
              <a:t>mPSD0 pues es 1 para todos los</a:t>
            </a:r>
          </a:p>
          <a:p>
            <a:r>
              <a:rPr lang="es-CO" b="1" dirty="0" smtClean="0">
                <a:solidFill>
                  <a:srgbClr val="FF0000"/>
                </a:solidFill>
              </a:rPr>
              <a:t>datos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679646" y="5975503"/>
            <a:ext cx="34948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/>
              <a:t>Seleccionados por F: 2 y 3</a:t>
            </a:r>
            <a:r>
              <a:rPr lang="es-CO" dirty="0" smtClean="0"/>
              <a:t> </a:t>
            </a:r>
          </a:p>
          <a:p>
            <a:r>
              <a:rPr lang="es-CO" b="1" dirty="0" smtClean="0"/>
              <a:t>, pero ojo es otro espacio de datos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3616855" y="1644139"/>
            <a:ext cx="2614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/>
              <a:t>Selección de parámetros</a:t>
            </a:r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03" y="2272017"/>
            <a:ext cx="3673317" cy="322417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658" y="2094158"/>
            <a:ext cx="4061176" cy="3615991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3121891" y="3796145"/>
            <a:ext cx="683491" cy="2863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576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05" y="1390021"/>
            <a:ext cx="8530389" cy="5467979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479606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516715" y="1551509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05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83" y="1502293"/>
            <a:ext cx="8044873" cy="4953118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479606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368933" y="1574401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805084" y="4209606"/>
            <a:ext cx="6130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rgbClr val="0070C0"/>
                </a:solidFill>
              </a:rPr>
              <a:t>Ok=91,04% A pesar de tener un espacio completamente discriminativo el algoritmo de clasificación es capaz de separar bien por tener la opción de incluir mas clases de las esperadas</a:t>
            </a:r>
            <a:endParaRPr lang="es-CO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88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50490"/>
            <a:ext cx="7860145" cy="4993504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/>
              <a:t>Prueba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479606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516715" y="1551509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89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16760"/>
            <a:ext cx="7813964" cy="4924184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/>
              <a:t>Prueba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479606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354804" y="1551508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2683674" y="4394333"/>
            <a:ext cx="146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rgbClr val="0070C0"/>
                </a:solidFill>
              </a:rPr>
              <a:t>Ok=83,33%</a:t>
            </a:r>
            <a:endParaRPr lang="es-CO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59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5804"/>
            <a:ext cx="8133347" cy="5448785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clasificador: NO supervisado con coeficientes seleccionados 2 y 3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598826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477887" y="1593073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786698" y="5909064"/>
            <a:ext cx="718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Con tres clases no se puede separar en 3 transformadas, se requieren mas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888179" y="3166806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/>
              <a:t>Ok=65,67%</a:t>
            </a:r>
            <a:r>
              <a:rPr lang="es-CO" dirty="0" smtClean="0">
                <a:solidFill>
                  <a:srgbClr val="0070C0"/>
                </a:solidFill>
              </a:rPr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0793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1" y="1292607"/>
            <a:ext cx="6689558" cy="4616457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598826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225223" y="1553472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786698" y="5909064"/>
            <a:ext cx="80523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Con tres clases no se puede separar en 3 transformadas, se requieren mas.  Los des-</a:t>
            </a:r>
          </a:p>
          <a:p>
            <a:r>
              <a:rPr lang="es-CO" dirty="0" err="1" smtClean="0">
                <a:solidFill>
                  <a:srgbClr val="FF0000"/>
                </a:solidFill>
              </a:rPr>
              <a:t>criptores</a:t>
            </a:r>
            <a:r>
              <a:rPr lang="es-CO" dirty="0" smtClean="0">
                <a:solidFill>
                  <a:srgbClr val="FF0000"/>
                </a:solidFill>
              </a:rPr>
              <a:t> no son informativos en estas dos clases.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5" name="Elipse 4"/>
          <p:cNvSpPr/>
          <p:nvPr/>
        </p:nvSpPr>
        <p:spPr>
          <a:xfrm>
            <a:off x="926431" y="4660485"/>
            <a:ext cx="3645569" cy="794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/>
          <p:cNvSpPr/>
          <p:nvPr/>
        </p:nvSpPr>
        <p:spPr>
          <a:xfrm>
            <a:off x="2281996" y="4014154"/>
            <a:ext cx="3645569" cy="654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902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69" y="1306845"/>
            <a:ext cx="7769087" cy="4746573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clasificador: NO supervisado coeficientes 2 y 3, parámetros LAMDA sub-óptimos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598826" y="141222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285381" y="1433152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786698" y="5909064"/>
            <a:ext cx="8283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Con tres clases no se puede separar en 3 transformadas, se requieren mas.  Los </a:t>
            </a:r>
            <a:r>
              <a:rPr lang="es-CO" dirty="0" err="1" smtClean="0">
                <a:solidFill>
                  <a:srgbClr val="FF0000"/>
                </a:solidFill>
              </a:rPr>
              <a:t>descri</a:t>
            </a:r>
            <a:r>
              <a:rPr lang="es-CO" dirty="0" smtClean="0">
                <a:solidFill>
                  <a:srgbClr val="FF0000"/>
                </a:solidFill>
              </a:rPr>
              <a:t>-</a:t>
            </a:r>
          </a:p>
          <a:p>
            <a:r>
              <a:rPr lang="es-CO" dirty="0" err="1">
                <a:solidFill>
                  <a:srgbClr val="FF0000"/>
                </a:solidFill>
              </a:rPr>
              <a:t>p</a:t>
            </a:r>
            <a:r>
              <a:rPr lang="es-CO" dirty="0" err="1" smtClean="0">
                <a:solidFill>
                  <a:srgbClr val="FF0000"/>
                </a:solidFill>
              </a:rPr>
              <a:t>tores</a:t>
            </a:r>
            <a:r>
              <a:rPr lang="es-CO" dirty="0" smtClean="0">
                <a:solidFill>
                  <a:srgbClr val="FF0000"/>
                </a:solidFill>
              </a:rPr>
              <a:t> no son informativos en estas dos clases.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886329" y="3984954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/>
              <a:t>Ok=74,62%</a:t>
            </a:r>
            <a:r>
              <a:rPr lang="es-CO" dirty="0" smtClean="0">
                <a:solidFill>
                  <a:srgbClr val="0070C0"/>
                </a:solidFill>
              </a:rPr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3886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clasificador: NO supervisado </a:t>
            </a:r>
            <a:endParaRPr lang="es-CO" b="1" dirty="0"/>
          </a:p>
        </p:txBody>
      </p:sp>
      <p:sp>
        <p:nvSpPr>
          <p:cNvPr id="6" name="Rectángulo 5"/>
          <p:cNvSpPr/>
          <p:nvPr/>
        </p:nvSpPr>
        <p:spPr>
          <a:xfrm>
            <a:off x="281018" y="1830359"/>
            <a:ext cx="82734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 smtClean="0">
                <a:solidFill>
                  <a:srgbClr val="FF0000"/>
                </a:solidFill>
              </a:rPr>
              <a:t>Los descriptores aportan lo mismo por rango igual que en el caso anterior, pero se observa</a:t>
            </a:r>
          </a:p>
          <a:p>
            <a:r>
              <a:rPr lang="es-CO" b="1" dirty="0" smtClean="0">
                <a:solidFill>
                  <a:srgbClr val="FF0000"/>
                </a:solidFill>
              </a:rPr>
              <a:t>Que </a:t>
            </a:r>
            <a:r>
              <a:rPr lang="es-CO" b="1" dirty="0" err="1" smtClean="0">
                <a:solidFill>
                  <a:srgbClr val="FF0000"/>
                </a:solidFill>
              </a:rPr>
              <a:t>varian</a:t>
            </a:r>
            <a:r>
              <a:rPr lang="es-CO" b="1" dirty="0" smtClean="0">
                <a:solidFill>
                  <a:srgbClr val="FF0000"/>
                </a:solidFill>
              </a:rPr>
              <a:t> en grupo, es decir por rangos de coeficientes todos los de un tipo de transformación</a:t>
            </a:r>
          </a:p>
          <a:p>
            <a:r>
              <a:rPr lang="es-CO" b="1" dirty="0" smtClean="0">
                <a:solidFill>
                  <a:srgbClr val="FF0000"/>
                </a:solidFill>
              </a:rPr>
              <a:t>Suben o bajan</a:t>
            </a:r>
          </a:p>
          <a:p>
            <a:endParaRPr lang="es-CO" b="1" dirty="0">
              <a:solidFill>
                <a:srgbClr val="FF0000"/>
              </a:solidFill>
            </a:endParaRPr>
          </a:p>
          <a:p>
            <a:r>
              <a:rPr lang="es-CO" b="1" dirty="0" smtClean="0">
                <a:solidFill>
                  <a:srgbClr val="FF0000"/>
                </a:solidFill>
              </a:rPr>
              <a:t>Se decide trabajar con función de densidad GAUSSIANA, elegir el mejor pero con GAUSSIANA (Caso Sub-óptimo)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9642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30" y="1383440"/>
            <a:ext cx="8390539" cy="5446059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clasificador: NO supervisado parámetros LAMDA Sub-óptimos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556585" y="1417638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543747" y="1383440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2834077" y="4664223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/>
              <a:t>Ok=74,62%</a:t>
            </a:r>
            <a:r>
              <a:rPr lang="es-CO" dirty="0" smtClean="0">
                <a:solidFill>
                  <a:srgbClr val="0070C0"/>
                </a:solidFill>
              </a:rPr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7344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439F1A8-86A2-4FC3-BAA0-11C1CD980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Aplicando PCA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D75AD3F8-6786-41C3-87D3-7DAF6AA81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79261"/>
            <a:ext cx="7886700" cy="4351338"/>
          </a:xfrm>
        </p:spPr>
        <p:txBody>
          <a:bodyPr/>
          <a:lstStyle/>
          <a:p>
            <a:r>
              <a:rPr lang="es-CO" dirty="0"/>
              <a:t>Aplicando F-score sobre las variables transformadas por el PCA se obtiene (los puntos más altos son los primeros dos componentes del PCA) :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C3DA0477-5537-4FFD-BEB9-2DCB2666F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46"/>
            <a:ext cx="9144000" cy="44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1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272763" y="466809"/>
            <a:ext cx="46538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/>
              <a:t>Datos con datos de Sub-óptimos</a:t>
            </a:r>
            <a:endParaRPr lang="es-ES" sz="3200" b="1" dirty="0"/>
          </a:p>
        </p:txBody>
      </p:sp>
      <p:graphicFrame>
        <p:nvGraphicFramePr>
          <p:cNvPr id="5" name="Marcador de contenido 5">
            <a:extLst>
              <a:ext uri="{FF2B5EF4-FFF2-40B4-BE49-F238E27FC236}">
                <a16:creationId xmlns="" xmlns:a16="http://schemas.microsoft.com/office/drawing/2014/main" id="{BA36DD3B-7706-4DFD-AA34-89C6C312E6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5618994"/>
              </p:ext>
            </p:extLst>
          </p:nvPr>
        </p:nvGraphicFramePr>
        <p:xfrm>
          <a:off x="211220" y="1464859"/>
          <a:ext cx="8776971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591">
                  <a:extLst>
                    <a:ext uri="{9D8B030D-6E8A-4147-A177-3AD203B41FA5}">
                      <a16:colId xmlns="" xmlns:a16="http://schemas.microsoft.com/office/drawing/2014/main" val="4122927632"/>
                    </a:ext>
                  </a:extLst>
                </a:gridCol>
                <a:gridCol w="883244">
                  <a:extLst>
                    <a:ext uri="{9D8B030D-6E8A-4147-A177-3AD203B41FA5}">
                      <a16:colId xmlns="" xmlns:a16="http://schemas.microsoft.com/office/drawing/2014/main" val="1046463215"/>
                    </a:ext>
                  </a:extLst>
                </a:gridCol>
                <a:gridCol w="886690">
                  <a:extLst>
                    <a:ext uri="{9D8B030D-6E8A-4147-A177-3AD203B41FA5}">
                      <a16:colId xmlns="" xmlns:a16="http://schemas.microsoft.com/office/drawing/2014/main" val="725676193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2032206253"/>
                    </a:ext>
                  </a:extLst>
                </a:gridCol>
                <a:gridCol w="812431">
                  <a:extLst>
                    <a:ext uri="{9D8B030D-6E8A-4147-A177-3AD203B41FA5}">
                      <a16:colId xmlns="" xmlns:a16="http://schemas.microsoft.com/office/drawing/2014/main" val="295016134"/>
                    </a:ext>
                  </a:extLst>
                </a:gridCol>
                <a:gridCol w="905816">
                  <a:extLst>
                    <a:ext uri="{9D8B030D-6E8A-4147-A177-3AD203B41FA5}">
                      <a16:colId xmlns="" xmlns:a16="http://schemas.microsoft.com/office/drawing/2014/main" val="760137682"/>
                    </a:ext>
                  </a:extLst>
                </a:gridCol>
                <a:gridCol w="981658">
                  <a:extLst>
                    <a:ext uri="{9D8B030D-6E8A-4147-A177-3AD203B41FA5}">
                      <a16:colId xmlns="" xmlns:a16="http://schemas.microsoft.com/office/drawing/2014/main" val="3909826294"/>
                    </a:ext>
                  </a:extLst>
                </a:gridCol>
                <a:gridCol w="2034941">
                  <a:extLst>
                    <a:ext uri="{9D8B030D-6E8A-4147-A177-3AD203B41FA5}">
                      <a16:colId xmlns="" xmlns:a16="http://schemas.microsoft.com/office/drawing/2014/main" val="180560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1200" dirty="0" err="1"/>
                        <a:t>Transf</a:t>
                      </a:r>
                      <a:r>
                        <a:rPr lang="es-CO" sz="1200" dirty="0"/>
                        <a:t>.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Perm.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Lugar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Fecha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Temp.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Rec.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%</a:t>
                      </a:r>
                      <a:r>
                        <a:rPr lang="es-CO" sz="1200" dirty="0" err="1"/>
                        <a:t>Acc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Clasificación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69336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02/16-03/16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008080"/>
                          </a:highlight>
                        </a:rPr>
                        <a:t>5071</a:t>
                      </a:r>
                      <a:endParaRPr lang="es-ES" sz="1200" dirty="0">
                        <a:highlight>
                          <a:srgbClr val="008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A2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26493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02/16-03/16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>
                          <a:highlight>
                            <a:srgbClr val="0000FF"/>
                          </a:highlight>
                        </a:rPr>
                        <a:t>5069/SM3</a:t>
                      </a:r>
                      <a:endParaRPr lang="es-ES" sz="1200" dirty="0">
                        <a:highlight>
                          <a:srgbClr val="0000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A1-2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6527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0000FF"/>
                          </a:highlight>
                        </a:rPr>
                        <a:t>5071</a:t>
                      </a:r>
                      <a:endParaRPr lang="es-ES" sz="1200" dirty="0">
                        <a:highlight>
                          <a:srgbClr val="0000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A2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58982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5071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A2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2663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008080"/>
                          </a:highlight>
                        </a:rPr>
                        <a:t>302143</a:t>
                      </a:r>
                      <a:endParaRPr lang="es-ES" sz="1200" dirty="0">
                        <a:highlight>
                          <a:srgbClr val="008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A1-2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34994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02/16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5071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A2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8182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02/16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FFFF00"/>
                          </a:highlight>
                        </a:rPr>
                        <a:t>5071</a:t>
                      </a:r>
                      <a:endParaRPr lang="es-ES" sz="12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A2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84913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FFFF00"/>
                          </a:highlight>
                        </a:rPr>
                        <a:t>302151</a:t>
                      </a:r>
                      <a:endParaRPr lang="es-ES" sz="12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83.33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B3-M5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8156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302298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B3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34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302298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62.5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B3-M5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4300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Media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02/16-03/16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5070 /SM3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44.44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B3-M5-4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0358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Media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02/16-03/16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5067/SM3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83.33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M5-4-B3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9951582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>
            <a:off x="355289" y="6488668"/>
            <a:ext cx="7794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Revisar la 5071 todas en la misma clase, si agrupa varias grabadoras en una clase 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61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81" y="1465816"/>
            <a:ext cx="7667992" cy="4908126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/>
              <a:t>Prueba clasificador: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419568" y="1433336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282255" y="1433336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/>
          <p:cNvSpPr/>
          <p:nvPr/>
        </p:nvSpPr>
        <p:spPr>
          <a:xfrm>
            <a:off x="544381" y="1048306"/>
            <a:ext cx="5003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>
                <a:solidFill>
                  <a:srgbClr val="FF0000"/>
                </a:solidFill>
              </a:rPr>
              <a:t>Coeficientes 2 y 3, Parámetros LAMDA Sub-óptimo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140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81" y="1417638"/>
            <a:ext cx="7907383" cy="4948944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/>
              <a:t>Prueba clasificador: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561899" y="1570998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355507" y="1464766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2714084" y="5352653"/>
            <a:ext cx="146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Ok=77,78%</a:t>
            </a:r>
            <a:endParaRPr lang="es-CO" dirty="0"/>
          </a:p>
        </p:txBody>
      </p:sp>
      <p:sp>
        <p:nvSpPr>
          <p:cNvPr id="12" name="Rectángulo 11"/>
          <p:cNvSpPr/>
          <p:nvPr/>
        </p:nvSpPr>
        <p:spPr>
          <a:xfrm>
            <a:off x="544381" y="1048306"/>
            <a:ext cx="5003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>
                <a:solidFill>
                  <a:srgbClr val="FF0000"/>
                </a:solidFill>
              </a:rPr>
              <a:t>Coeficientes 2 y 3, Parámetros LAMDA Sub-óptimo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1888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272763" y="466809"/>
            <a:ext cx="465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/>
              <a:t>Datos prueba sub-óptimo</a:t>
            </a:r>
            <a:endParaRPr lang="es-ES" sz="3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25B883B1-FD1F-4652-AC91-6F162548C613}"/>
              </a:ext>
            </a:extLst>
          </p:cNvPr>
          <p:cNvSpPr txBox="1"/>
          <p:nvPr/>
        </p:nvSpPr>
        <p:spPr>
          <a:xfrm>
            <a:off x="373224" y="6285779"/>
            <a:ext cx="826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*No hay suficientes datos en esta carpeta para dividirlos en entrenamiento y prueba.</a:t>
            </a:r>
            <a:endParaRPr lang="es-ES" dirty="0"/>
          </a:p>
        </p:txBody>
      </p:sp>
      <p:graphicFrame>
        <p:nvGraphicFramePr>
          <p:cNvPr id="7" name="Marcador de contenido 5">
            <a:extLst>
              <a:ext uri="{FF2B5EF4-FFF2-40B4-BE49-F238E27FC236}">
                <a16:creationId xmlns="" xmlns:a16="http://schemas.microsoft.com/office/drawing/2014/main" id="{5AC934C2-3DFC-4B00-8F28-54BD16A1AF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436033"/>
              </p:ext>
            </p:extLst>
          </p:nvPr>
        </p:nvGraphicFramePr>
        <p:xfrm>
          <a:off x="211220" y="1464859"/>
          <a:ext cx="8776971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591">
                  <a:extLst>
                    <a:ext uri="{9D8B030D-6E8A-4147-A177-3AD203B41FA5}">
                      <a16:colId xmlns="" xmlns:a16="http://schemas.microsoft.com/office/drawing/2014/main" val="4122927632"/>
                    </a:ext>
                  </a:extLst>
                </a:gridCol>
                <a:gridCol w="883244">
                  <a:extLst>
                    <a:ext uri="{9D8B030D-6E8A-4147-A177-3AD203B41FA5}">
                      <a16:colId xmlns="" xmlns:a16="http://schemas.microsoft.com/office/drawing/2014/main" val="1046463215"/>
                    </a:ext>
                  </a:extLst>
                </a:gridCol>
                <a:gridCol w="886690">
                  <a:extLst>
                    <a:ext uri="{9D8B030D-6E8A-4147-A177-3AD203B41FA5}">
                      <a16:colId xmlns="" xmlns:a16="http://schemas.microsoft.com/office/drawing/2014/main" val="725676193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2032206253"/>
                    </a:ext>
                  </a:extLst>
                </a:gridCol>
                <a:gridCol w="812431">
                  <a:extLst>
                    <a:ext uri="{9D8B030D-6E8A-4147-A177-3AD203B41FA5}">
                      <a16:colId xmlns="" xmlns:a16="http://schemas.microsoft.com/office/drawing/2014/main" val="295016134"/>
                    </a:ext>
                  </a:extLst>
                </a:gridCol>
                <a:gridCol w="905816">
                  <a:extLst>
                    <a:ext uri="{9D8B030D-6E8A-4147-A177-3AD203B41FA5}">
                      <a16:colId xmlns="" xmlns:a16="http://schemas.microsoft.com/office/drawing/2014/main" val="760137682"/>
                    </a:ext>
                  </a:extLst>
                </a:gridCol>
                <a:gridCol w="981658">
                  <a:extLst>
                    <a:ext uri="{9D8B030D-6E8A-4147-A177-3AD203B41FA5}">
                      <a16:colId xmlns="" xmlns:a16="http://schemas.microsoft.com/office/drawing/2014/main" val="3909826294"/>
                    </a:ext>
                  </a:extLst>
                </a:gridCol>
                <a:gridCol w="2034941">
                  <a:extLst>
                    <a:ext uri="{9D8B030D-6E8A-4147-A177-3AD203B41FA5}">
                      <a16:colId xmlns="" xmlns:a16="http://schemas.microsoft.com/office/drawing/2014/main" val="180560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 err="1"/>
                        <a:t>Transf</a:t>
                      </a:r>
                      <a:r>
                        <a:rPr lang="es-CO" dirty="0"/>
                        <a:t>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Perm.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Lugar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Fecha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Temp.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Rec.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%</a:t>
                      </a:r>
                      <a:r>
                        <a:rPr lang="es-CO" dirty="0" err="1"/>
                        <a:t>Acc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Clasificación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69336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Alta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Bolívar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02/16-03/16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Seca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highlight>
                            <a:srgbClr val="008080"/>
                          </a:highlight>
                        </a:rPr>
                        <a:t>5071</a:t>
                      </a:r>
                      <a:endParaRPr lang="es-ES" dirty="0">
                        <a:highlight>
                          <a:srgbClr val="008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26493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Alta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Bolívar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02/16-03/16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Seca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highlight>
                            <a:srgbClr val="0000FF"/>
                          </a:highlight>
                        </a:rPr>
                        <a:t>5069</a:t>
                      </a:r>
                      <a:endParaRPr lang="es-ES" dirty="0">
                        <a:highlight>
                          <a:srgbClr val="0000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-*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-*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6527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Alta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Bolívar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01/17-03/17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Lluvias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highlight>
                            <a:srgbClr val="0000FF"/>
                          </a:highlight>
                        </a:rPr>
                        <a:t>5071</a:t>
                      </a:r>
                      <a:endParaRPr lang="es-ES" dirty="0">
                        <a:highlight>
                          <a:srgbClr val="0000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58982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Alta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Bolívar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01/17-03/17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Lluvias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5071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2663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Alta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Bolívar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01/17-03/17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Lluvias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highlight>
                            <a:srgbClr val="008080"/>
                          </a:highlight>
                        </a:rPr>
                        <a:t>302143</a:t>
                      </a:r>
                      <a:endParaRPr lang="es-ES" dirty="0">
                        <a:highlight>
                          <a:srgbClr val="008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34994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Baja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Bolívar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02/16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Seca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5071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8182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Baja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Bolívar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02/16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Seca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highlight>
                            <a:srgbClr val="FFFF00"/>
                          </a:highlight>
                        </a:rPr>
                        <a:t>5071</a:t>
                      </a:r>
                      <a:endParaRPr lang="es-E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84913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Baja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Bolívar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01/17-03/17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Lluvias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highlight>
                            <a:srgbClr val="FFFF00"/>
                          </a:highlight>
                        </a:rPr>
                        <a:t>302151</a:t>
                      </a:r>
                      <a:endParaRPr lang="es-E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8156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Baja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Bolívar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01/17-03/17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Lluvias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302298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34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Baja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Bolívar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01/17-03/17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Lluvias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302298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4300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Media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Bolívar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02/16-03/16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Seca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5070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s-E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0358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Media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Bolívar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02/16-03/16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Seca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5067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M5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9951582"/>
                  </a:ext>
                </a:extLst>
              </a:tr>
            </a:tbl>
          </a:graphicData>
        </a:graphic>
      </p:graphicFrame>
      <p:sp>
        <p:nvSpPr>
          <p:cNvPr id="8" name="Rectángulo 7"/>
          <p:cNvSpPr/>
          <p:nvPr/>
        </p:nvSpPr>
        <p:spPr>
          <a:xfrm>
            <a:off x="2535073" y="6488668"/>
            <a:ext cx="4042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Revisar la 5071 todas en la misma clase 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26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245056" y="595042"/>
            <a:ext cx="465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/>
              <a:t>Aplicación PSD49 valores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425807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5" y="2737931"/>
            <a:ext cx="7813964" cy="42345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439F1A8-86A2-4FC3-BAA0-11C1CD980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Usando </a:t>
            </a:r>
            <a:r>
              <a:rPr lang="es-CO" dirty="0"/>
              <a:t>ventana = </a:t>
            </a:r>
            <a:r>
              <a:rPr lang="es-CO" dirty="0" smtClean="0"/>
              <a:t>96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D75AD3F8-6786-41C3-87D3-7DAF6AA81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3116"/>
            <a:ext cx="7886700" cy="4351338"/>
          </a:xfrm>
        </p:spPr>
        <p:txBody>
          <a:bodyPr/>
          <a:lstStyle/>
          <a:p>
            <a:r>
              <a:rPr lang="es-CO" dirty="0"/>
              <a:t>El espectro medio contiene </a:t>
            </a:r>
            <a:r>
              <a:rPr lang="es-CO" dirty="0" smtClean="0"/>
              <a:t>49 </a:t>
            </a:r>
            <a:r>
              <a:rPr lang="es-CO" dirty="0"/>
              <a:t>puntos.</a:t>
            </a:r>
          </a:p>
          <a:p>
            <a:r>
              <a:rPr lang="es-CO" dirty="0"/>
              <a:t>Aplicando F-score para  </a:t>
            </a:r>
            <a:r>
              <a:rPr lang="es-CO" dirty="0" smtClean="0"/>
              <a:t>seleccionar coeficientes mas informativos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3387150" y="180460"/>
            <a:ext cx="3844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600" b="1" dirty="0"/>
              <a:t>Valor </a:t>
            </a:r>
            <a:r>
              <a:rPr lang="es-MX" sz="3600" b="1" dirty="0" smtClean="0"/>
              <a:t>F</a:t>
            </a:r>
            <a:endParaRPr lang="es-CO" sz="3600" dirty="0">
              <a:solidFill>
                <a:srgbClr val="FF000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793183" y="2818678"/>
            <a:ext cx="166254" cy="4039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1221766" y="3484119"/>
            <a:ext cx="615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mPSD0 da 1 casi  para todos los datos (excepto 1) pero se deja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05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268" y="1719381"/>
            <a:ext cx="1957387" cy="201853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245056" y="595042"/>
            <a:ext cx="465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/>
              <a:t>Valor </a:t>
            </a:r>
            <a:r>
              <a:rPr lang="es-MX" sz="3200" b="1" dirty="0" smtClean="0"/>
              <a:t>F selección</a:t>
            </a:r>
            <a:endParaRPr lang="es-ES" sz="3200" b="1" dirty="0"/>
          </a:p>
        </p:txBody>
      </p:sp>
      <p:sp>
        <p:nvSpPr>
          <p:cNvPr id="3" name="Rectángulo 2"/>
          <p:cNvSpPr/>
          <p:nvPr/>
        </p:nvSpPr>
        <p:spPr>
          <a:xfrm>
            <a:off x="5652655" y="1254878"/>
            <a:ext cx="748146" cy="4707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/>
          <p:cNvSpPr txBox="1"/>
          <p:nvPr/>
        </p:nvSpPr>
        <p:spPr>
          <a:xfrm>
            <a:off x="4914279" y="1802389"/>
            <a:ext cx="39693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/>
              <a:t>Valores F:</a:t>
            </a:r>
          </a:p>
          <a:p>
            <a:r>
              <a:rPr lang="es-CO" sz="1100" dirty="0" smtClean="0">
                <a:solidFill>
                  <a:srgbClr val="FF0000"/>
                </a:solidFill>
              </a:rPr>
              <a:t>50,68 50,26 </a:t>
            </a:r>
            <a:r>
              <a:rPr lang="es-CO" sz="1100" dirty="0" smtClean="0"/>
              <a:t>47,34</a:t>
            </a:r>
            <a:endParaRPr lang="es-CO" sz="11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4931596" y="2505511"/>
            <a:ext cx="39693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/>
              <a:t>Coeficientes PSD:</a:t>
            </a:r>
          </a:p>
          <a:p>
            <a:r>
              <a:rPr lang="es-CO" sz="1100" dirty="0" smtClean="0">
                <a:solidFill>
                  <a:srgbClr val="FF0000"/>
                </a:solidFill>
              </a:rPr>
              <a:t>32 33 </a:t>
            </a:r>
            <a:r>
              <a:rPr lang="es-CO" sz="1100" dirty="0" smtClean="0"/>
              <a:t>31 </a:t>
            </a:r>
            <a:endParaRPr lang="es-CO" sz="1100" dirty="0"/>
          </a:p>
        </p:txBody>
      </p:sp>
      <p:sp>
        <p:nvSpPr>
          <p:cNvPr id="15" name="Rectángulo 14"/>
          <p:cNvSpPr/>
          <p:nvPr/>
        </p:nvSpPr>
        <p:spPr>
          <a:xfrm>
            <a:off x="453909" y="3671596"/>
            <a:ext cx="62125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/>
              <a:t>Son los mismos coeficientes </a:t>
            </a:r>
            <a:r>
              <a:rPr lang="es-CO" dirty="0" err="1" smtClean="0"/>
              <a:t>encontratodos</a:t>
            </a:r>
            <a:r>
              <a:rPr lang="es-CO" dirty="0" smtClean="0"/>
              <a:t> para</a:t>
            </a:r>
          </a:p>
          <a:p>
            <a:r>
              <a:rPr lang="es-CO" dirty="0" smtClean="0"/>
              <a:t>Guajira49 ( 32 y 33), pero acá el </a:t>
            </a:r>
            <a:r>
              <a:rPr lang="es-CO" dirty="0" err="1" smtClean="0"/>
              <a:t>Fscore</a:t>
            </a:r>
            <a:r>
              <a:rPr lang="es-CO" dirty="0" smtClean="0"/>
              <a:t> es casi del doble</a:t>
            </a:r>
          </a:p>
          <a:p>
            <a:r>
              <a:rPr lang="es-CO" dirty="0" smtClean="0"/>
              <a:t>Y la pendiente permite elegir solo los 2 con </a:t>
            </a:r>
            <a:r>
              <a:rPr lang="es-CO" dirty="0" err="1" smtClean="0"/>
              <a:t>Fscore</a:t>
            </a:r>
            <a:r>
              <a:rPr lang="es-CO" dirty="0" smtClean="0"/>
              <a:t> mas alto.  En</a:t>
            </a:r>
          </a:p>
          <a:p>
            <a:r>
              <a:rPr lang="es-CO" dirty="0" smtClean="0"/>
              <a:t>Guajira eran los 4 de F score mas alto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410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439F1A8-86A2-4FC3-BAA0-11C1CD98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s-CO" dirty="0" smtClean="0"/>
              <a:t>Representatividad de los  </a:t>
            </a:r>
            <a:r>
              <a:rPr lang="es-CO" dirty="0"/>
              <a:t>– </a:t>
            </a:r>
            <a:r>
              <a:rPr lang="es-CO" dirty="0" smtClean="0"/>
              <a:t>coeficientes 32 </a:t>
            </a:r>
            <a:r>
              <a:rPr lang="es-CO" dirty="0"/>
              <a:t>y </a:t>
            </a:r>
            <a:r>
              <a:rPr lang="es-CO" dirty="0" smtClean="0"/>
              <a:t>33 (mayor </a:t>
            </a:r>
            <a:r>
              <a:rPr lang="es-CO" dirty="0" err="1" smtClean="0"/>
              <a:t>Fscore</a:t>
            </a:r>
            <a:r>
              <a:rPr lang="es-CO" dirty="0" smtClean="0"/>
              <a:t>)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751118" y="6017031"/>
            <a:ext cx="4310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/>
              <a:t>Menos separación que en el caso de Guajira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1223962"/>
            <a:ext cx="58769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FDCCDC34-0DB2-4150-8587-7CB3CB4CD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809" y="956112"/>
            <a:ext cx="7772400" cy="872693"/>
          </a:xfrm>
        </p:spPr>
        <p:txBody>
          <a:bodyPr>
            <a:normAutofit fontScale="90000"/>
          </a:bodyPr>
          <a:lstStyle/>
          <a:p>
            <a:pPr algn="l"/>
            <a:r>
              <a:rPr lang="es-CO" dirty="0"/>
              <a:t>2</a:t>
            </a:r>
            <a:r>
              <a:rPr lang="es-CO" dirty="0" smtClean="0"/>
              <a:t>. LAMDA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685161" y="5939407"/>
            <a:ext cx="2291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/>
              <a:t>Todos los descriptores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679646" y="5975503"/>
            <a:ext cx="34948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/>
              <a:t>Seleccionados por F: 32 y 33</a:t>
            </a:r>
            <a:r>
              <a:rPr lang="es-CO" dirty="0" smtClean="0"/>
              <a:t> </a:t>
            </a:r>
          </a:p>
          <a:p>
            <a:r>
              <a:rPr lang="es-CO" b="1" dirty="0" smtClean="0"/>
              <a:t>, pero ojo es otro espacio de datos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3616855" y="1644139"/>
            <a:ext cx="2614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/>
              <a:t>Selección de parámetros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90" y="2190532"/>
            <a:ext cx="3972362" cy="33871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46" y="2128585"/>
            <a:ext cx="4033069" cy="344909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338778" y="3605225"/>
            <a:ext cx="932874" cy="389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528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3" y="1395440"/>
            <a:ext cx="8285018" cy="5166823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341066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322757" y="1551509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83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439F1A8-86A2-4FC3-BAA0-11C1CD98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s-CO" dirty="0" err="1"/>
              <a:t>Scatter</a:t>
            </a:r>
            <a:r>
              <a:rPr lang="es-CO" dirty="0"/>
              <a:t> </a:t>
            </a:r>
            <a:r>
              <a:rPr lang="es-CO" dirty="0" err="1"/>
              <a:t>plot</a:t>
            </a:r>
            <a:r>
              <a:rPr lang="es-CO" dirty="0"/>
              <a:t> – PCA1 y PCA2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CED97871-AB5D-416E-94CF-F394E8AB3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2660" y="5859943"/>
            <a:ext cx="9239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Diferencia entre </a:t>
            </a:r>
            <a:r>
              <a:rPr lang="es-CO" dirty="0" smtClean="0"/>
              <a:t>transformaciones no es tan clara como si lo era antes de transformar con PSD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4519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01" y="1417638"/>
            <a:ext cx="8191135" cy="5213282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294886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230397" y="1551509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952865" y="4301969"/>
            <a:ext cx="61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rgbClr val="0070C0"/>
                </a:solidFill>
              </a:rPr>
              <a:t>Ok=91,044%  Los mismos 6 errores que con 257 descriptores</a:t>
            </a:r>
            <a:endParaRPr lang="es-CO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14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98" y="1532544"/>
            <a:ext cx="8146473" cy="5140900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/>
              <a:t>Prueba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341066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295049" y="1551509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71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82" y="1551509"/>
            <a:ext cx="8191135" cy="5122503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/>
              <a:t>Prueba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304122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248869" y="1551509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952865" y="4301969"/>
            <a:ext cx="6130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rgbClr val="0070C0"/>
                </a:solidFill>
              </a:rPr>
              <a:t>Ok=77,78%  4 errores, un error mas que cuando se tiene</a:t>
            </a:r>
          </a:p>
          <a:p>
            <a:r>
              <a:rPr lang="es-CO" dirty="0" smtClean="0">
                <a:solidFill>
                  <a:srgbClr val="0070C0"/>
                </a:solidFill>
              </a:rPr>
              <a:t>Ventana de 512 (257 descriptores)</a:t>
            </a:r>
            <a:endParaRPr lang="es-CO" dirty="0">
              <a:solidFill>
                <a:srgbClr val="0070C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352800" y="1644073"/>
            <a:ext cx="332509" cy="2290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549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32544"/>
            <a:ext cx="8091055" cy="4840184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clasificador: NO supervisado con coeficientes seleccionados 32 y 33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598826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477887" y="1593073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805170" y="5650446"/>
            <a:ext cx="81720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Información de los coeficientes poco descriptiva, con tres clases no se puede separar </a:t>
            </a:r>
          </a:p>
          <a:p>
            <a:r>
              <a:rPr lang="es-CO" dirty="0" smtClean="0">
                <a:solidFill>
                  <a:srgbClr val="FF0000"/>
                </a:solidFill>
              </a:rPr>
              <a:t>en 3 transformadas, se requieren mas Ventaja de No supervisado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888179" y="3166806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/>
              <a:t>Ok=65,67%</a:t>
            </a:r>
            <a:r>
              <a:rPr lang="es-CO" dirty="0" smtClean="0">
                <a:solidFill>
                  <a:srgbClr val="0070C0"/>
                </a:solidFill>
              </a:rPr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5186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36" y="1076318"/>
            <a:ext cx="8109527" cy="5352770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598826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562622" y="1377542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786698" y="5909064"/>
            <a:ext cx="80523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Con tres clases no se puede separar en 3 transformadas, se requieren mas.  Los des-</a:t>
            </a:r>
          </a:p>
          <a:p>
            <a:r>
              <a:rPr lang="es-CO" dirty="0" err="1" smtClean="0">
                <a:solidFill>
                  <a:srgbClr val="FF0000"/>
                </a:solidFill>
              </a:rPr>
              <a:t>criptores</a:t>
            </a:r>
            <a:r>
              <a:rPr lang="es-CO" dirty="0" smtClean="0">
                <a:solidFill>
                  <a:srgbClr val="FF0000"/>
                </a:solidFill>
              </a:rPr>
              <a:t> no son informativos en estas dos clases.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5" name="Elipse 4"/>
          <p:cNvSpPr/>
          <p:nvPr/>
        </p:nvSpPr>
        <p:spPr>
          <a:xfrm>
            <a:off x="1167295" y="5139533"/>
            <a:ext cx="3645569" cy="794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/>
          <p:cNvSpPr/>
          <p:nvPr/>
        </p:nvSpPr>
        <p:spPr>
          <a:xfrm>
            <a:off x="2512905" y="4136450"/>
            <a:ext cx="3645569" cy="654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090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clasificador: NO supervisado </a:t>
            </a:r>
            <a:endParaRPr lang="es-CO" b="1" dirty="0"/>
          </a:p>
        </p:txBody>
      </p:sp>
      <p:sp>
        <p:nvSpPr>
          <p:cNvPr id="6" name="Rectángulo 5"/>
          <p:cNvSpPr/>
          <p:nvPr/>
        </p:nvSpPr>
        <p:spPr>
          <a:xfrm>
            <a:off x="281018" y="1100685"/>
            <a:ext cx="82734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 smtClean="0">
                <a:solidFill>
                  <a:srgbClr val="FF0000"/>
                </a:solidFill>
              </a:rPr>
              <a:t>Los descriptores aportan lo mismo por rango pero un rango mas pequeño</a:t>
            </a:r>
          </a:p>
          <a:p>
            <a:r>
              <a:rPr lang="es-CO" b="1" dirty="0" smtClean="0">
                <a:solidFill>
                  <a:srgbClr val="FF0000"/>
                </a:solidFill>
              </a:rPr>
              <a:t>Se espera que se presente error al clasificar los datos 40-46, que son de </a:t>
            </a:r>
            <a:r>
              <a:rPr lang="es-CO" b="1" dirty="0" err="1" smtClean="0">
                <a:solidFill>
                  <a:srgbClr val="FF0000"/>
                </a:solidFill>
              </a:rPr>
              <a:t>Transf</a:t>
            </a:r>
            <a:r>
              <a:rPr lang="es-CO" b="1" dirty="0" smtClean="0">
                <a:solidFill>
                  <a:srgbClr val="FF0000"/>
                </a:solidFill>
              </a:rPr>
              <a:t>. Baja, pero por el valor del coeficiente quedan clasificados en alta. Igual sucede para otros coeficientes.  Con los coeficientes seleccionados, también va a confundir Media con Baja</a:t>
            </a:r>
          </a:p>
          <a:p>
            <a:endParaRPr lang="es-CO" b="1" dirty="0">
              <a:solidFill>
                <a:srgbClr val="FF0000"/>
              </a:solidFill>
            </a:endParaRPr>
          </a:p>
          <a:p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14" y="2646405"/>
            <a:ext cx="4041522" cy="2439094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828799" y="4572000"/>
            <a:ext cx="674255" cy="378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440" y="2668038"/>
            <a:ext cx="3932360" cy="2395827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5980552" y="4530444"/>
            <a:ext cx="674255" cy="378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/>
          <p:cNvSpPr/>
          <p:nvPr/>
        </p:nvSpPr>
        <p:spPr>
          <a:xfrm>
            <a:off x="2082797" y="3597568"/>
            <a:ext cx="674255" cy="378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415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38823"/>
            <a:ext cx="7666182" cy="5043343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clasificador: NO supervisado TODOS COEFICIENTES, parámetros LAMDA OPTIMO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598826" y="141222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387505" y="1433150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509607" y="6029132"/>
            <a:ext cx="8283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Con tres clases no se puede separar en 3 transformadas, se requieren mas.  Los </a:t>
            </a:r>
            <a:r>
              <a:rPr lang="es-CO" dirty="0" err="1" smtClean="0">
                <a:solidFill>
                  <a:srgbClr val="FF0000"/>
                </a:solidFill>
              </a:rPr>
              <a:t>descri</a:t>
            </a:r>
            <a:r>
              <a:rPr lang="es-CO" dirty="0" smtClean="0">
                <a:solidFill>
                  <a:srgbClr val="FF0000"/>
                </a:solidFill>
              </a:rPr>
              <a:t>-</a:t>
            </a:r>
          </a:p>
          <a:p>
            <a:r>
              <a:rPr lang="es-CO" dirty="0" err="1">
                <a:solidFill>
                  <a:srgbClr val="FF0000"/>
                </a:solidFill>
              </a:rPr>
              <a:t>p</a:t>
            </a:r>
            <a:r>
              <a:rPr lang="es-CO" dirty="0" err="1" smtClean="0">
                <a:solidFill>
                  <a:srgbClr val="FF0000"/>
                </a:solidFill>
              </a:rPr>
              <a:t>tores</a:t>
            </a:r>
            <a:r>
              <a:rPr lang="es-CO" dirty="0" smtClean="0">
                <a:solidFill>
                  <a:srgbClr val="FF0000"/>
                </a:solidFill>
              </a:rPr>
              <a:t> no son informativos en estas dos clases.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886329" y="3984954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/>
              <a:t>Ok=91,04%</a:t>
            </a:r>
            <a:r>
              <a:rPr lang="es-CO" dirty="0" smtClean="0">
                <a:solidFill>
                  <a:srgbClr val="0070C0"/>
                </a:solidFill>
              </a:rPr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8503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272763" y="466809"/>
            <a:ext cx="46538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/>
              <a:t>Datos con datos de Todos coeficientes</a:t>
            </a:r>
            <a:endParaRPr lang="es-ES" sz="3200" b="1" dirty="0"/>
          </a:p>
        </p:txBody>
      </p:sp>
      <p:graphicFrame>
        <p:nvGraphicFramePr>
          <p:cNvPr id="5" name="Marcador de contenido 5">
            <a:extLst>
              <a:ext uri="{FF2B5EF4-FFF2-40B4-BE49-F238E27FC236}">
                <a16:creationId xmlns="" xmlns:a16="http://schemas.microsoft.com/office/drawing/2014/main" id="{13D437F3-0FA4-4A40-A970-96481ACD47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9216234"/>
              </p:ext>
            </p:extLst>
          </p:nvPr>
        </p:nvGraphicFramePr>
        <p:xfrm>
          <a:off x="211220" y="1464859"/>
          <a:ext cx="8776971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591">
                  <a:extLst>
                    <a:ext uri="{9D8B030D-6E8A-4147-A177-3AD203B41FA5}">
                      <a16:colId xmlns="" xmlns:a16="http://schemas.microsoft.com/office/drawing/2014/main" val="4122927632"/>
                    </a:ext>
                  </a:extLst>
                </a:gridCol>
                <a:gridCol w="883244">
                  <a:extLst>
                    <a:ext uri="{9D8B030D-6E8A-4147-A177-3AD203B41FA5}">
                      <a16:colId xmlns="" xmlns:a16="http://schemas.microsoft.com/office/drawing/2014/main" val="1046463215"/>
                    </a:ext>
                  </a:extLst>
                </a:gridCol>
                <a:gridCol w="886690">
                  <a:extLst>
                    <a:ext uri="{9D8B030D-6E8A-4147-A177-3AD203B41FA5}">
                      <a16:colId xmlns="" xmlns:a16="http://schemas.microsoft.com/office/drawing/2014/main" val="725676193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2032206253"/>
                    </a:ext>
                  </a:extLst>
                </a:gridCol>
                <a:gridCol w="812431">
                  <a:extLst>
                    <a:ext uri="{9D8B030D-6E8A-4147-A177-3AD203B41FA5}">
                      <a16:colId xmlns="" xmlns:a16="http://schemas.microsoft.com/office/drawing/2014/main" val="295016134"/>
                    </a:ext>
                  </a:extLst>
                </a:gridCol>
                <a:gridCol w="905816">
                  <a:extLst>
                    <a:ext uri="{9D8B030D-6E8A-4147-A177-3AD203B41FA5}">
                      <a16:colId xmlns="" xmlns:a16="http://schemas.microsoft.com/office/drawing/2014/main" val="760137682"/>
                    </a:ext>
                  </a:extLst>
                </a:gridCol>
                <a:gridCol w="981658">
                  <a:extLst>
                    <a:ext uri="{9D8B030D-6E8A-4147-A177-3AD203B41FA5}">
                      <a16:colId xmlns="" xmlns:a16="http://schemas.microsoft.com/office/drawing/2014/main" val="3909826294"/>
                    </a:ext>
                  </a:extLst>
                </a:gridCol>
                <a:gridCol w="2034941">
                  <a:extLst>
                    <a:ext uri="{9D8B030D-6E8A-4147-A177-3AD203B41FA5}">
                      <a16:colId xmlns="" xmlns:a16="http://schemas.microsoft.com/office/drawing/2014/main" val="180560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1200" dirty="0" err="1"/>
                        <a:t>Transf</a:t>
                      </a:r>
                      <a:r>
                        <a:rPr lang="es-CO" sz="1200" dirty="0"/>
                        <a:t>.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Perm.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Lugar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Fecha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Temp.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Rec.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%</a:t>
                      </a:r>
                      <a:r>
                        <a:rPr lang="es-CO" sz="1200" dirty="0" err="1"/>
                        <a:t>Acc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Clasificación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69336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02/16-03/16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008080"/>
                          </a:highlight>
                        </a:rPr>
                        <a:t>5071</a:t>
                      </a:r>
                      <a:endParaRPr lang="es-ES" sz="1200" dirty="0">
                        <a:highlight>
                          <a:srgbClr val="008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26493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02/16-03/16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>
                          <a:highlight>
                            <a:srgbClr val="0000FF"/>
                          </a:highlight>
                        </a:rPr>
                        <a:t>5069/SM3</a:t>
                      </a:r>
                      <a:endParaRPr lang="es-ES" sz="1200" dirty="0">
                        <a:highlight>
                          <a:srgbClr val="0000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A5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6527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0000FF"/>
                          </a:highlight>
                        </a:rPr>
                        <a:t>5071</a:t>
                      </a:r>
                      <a:endParaRPr lang="es-ES" sz="1200" dirty="0">
                        <a:highlight>
                          <a:srgbClr val="0000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58982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5071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2663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008080"/>
                          </a:highlight>
                        </a:rPr>
                        <a:t>302143</a:t>
                      </a:r>
                      <a:endParaRPr lang="es-ES" sz="1200" dirty="0">
                        <a:highlight>
                          <a:srgbClr val="008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A1-2-3-4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34994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02/16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5071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8182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02/16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FFFF00"/>
                          </a:highlight>
                        </a:rPr>
                        <a:t>5071</a:t>
                      </a:r>
                      <a:endParaRPr lang="es-ES" sz="12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84913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FFFF00"/>
                          </a:highlight>
                        </a:rPr>
                        <a:t>302151</a:t>
                      </a:r>
                      <a:endParaRPr lang="es-ES" sz="12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B7-8-9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8156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302298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B10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34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302298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B11-12-13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4300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Media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02/16-03/16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5070 /SM3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M17-18-19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0358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Media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02/16-03/16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5067/SM3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M14-15-16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9951582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>
            <a:off x="2535073" y="6488668"/>
            <a:ext cx="673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Revisar la 5071 todas en la misma clase, el 02/16 es de esa grabadora 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1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00" y="1830036"/>
            <a:ext cx="7952509" cy="5173827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/>
              <a:t>Prueba clasificador: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419568" y="171042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282255" y="1710424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/>
          <p:cNvSpPr/>
          <p:nvPr/>
        </p:nvSpPr>
        <p:spPr>
          <a:xfrm>
            <a:off x="544381" y="1048306"/>
            <a:ext cx="80747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>
                <a:solidFill>
                  <a:srgbClr val="FF0000"/>
                </a:solidFill>
              </a:rPr>
              <a:t>Todos los Coeficientes en el </a:t>
            </a:r>
            <a:r>
              <a:rPr lang="es-CO" b="1" dirty="0" err="1" smtClean="0">
                <a:solidFill>
                  <a:srgbClr val="FF0000"/>
                </a:solidFill>
              </a:rPr>
              <a:t>cof</a:t>
            </a:r>
            <a:r>
              <a:rPr lang="es-CO" b="1" dirty="0" smtClean="0">
                <a:solidFill>
                  <a:srgbClr val="FF0000"/>
                </a:solidFill>
              </a:rPr>
              <a:t> 0 se ingresó un dato similar a 1 porque todos eran1</a:t>
            </a:r>
          </a:p>
          <a:p>
            <a:r>
              <a:rPr lang="es-CO" b="1" dirty="0" smtClean="0">
                <a:solidFill>
                  <a:srgbClr val="FF0000"/>
                </a:solidFill>
              </a:rPr>
              <a:t>, Parámetros LAMDA óptimo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592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94" y="1375831"/>
            <a:ext cx="8017705" cy="5032556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>
            <a:off x="2714084" y="1375831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484817" y="1375831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2714084" y="5352653"/>
            <a:ext cx="146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Ok=77,78%</a:t>
            </a:r>
            <a:endParaRPr lang="es-CO" dirty="0"/>
          </a:p>
        </p:txBody>
      </p:sp>
      <p:sp>
        <p:nvSpPr>
          <p:cNvPr id="11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/>
              <a:t>Prueba clasificador: NO supervisado </a:t>
            </a:r>
            <a:endParaRPr lang="es-CO" b="1" dirty="0"/>
          </a:p>
        </p:txBody>
      </p:sp>
      <p:sp>
        <p:nvSpPr>
          <p:cNvPr id="13" name="Rectángulo 12"/>
          <p:cNvSpPr/>
          <p:nvPr/>
        </p:nvSpPr>
        <p:spPr>
          <a:xfrm>
            <a:off x="544381" y="1048306"/>
            <a:ext cx="80747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>
                <a:solidFill>
                  <a:srgbClr val="FF0000"/>
                </a:solidFill>
              </a:rPr>
              <a:t>Todos los Coeficientes en el </a:t>
            </a:r>
            <a:r>
              <a:rPr lang="es-CO" b="1" dirty="0" err="1" smtClean="0">
                <a:solidFill>
                  <a:srgbClr val="FF0000"/>
                </a:solidFill>
              </a:rPr>
              <a:t>cof</a:t>
            </a:r>
            <a:r>
              <a:rPr lang="es-CO" b="1" dirty="0" smtClean="0">
                <a:solidFill>
                  <a:srgbClr val="FF0000"/>
                </a:solidFill>
              </a:rPr>
              <a:t> 0 se ingresó un dato similar a 1 porque todos eran1</a:t>
            </a:r>
          </a:p>
          <a:p>
            <a:r>
              <a:rPr lang="es-CO" b="1" dirty="0" smtClean="0">
                <a:solidFill>
                  <a:srgbClr val="FF0000"/>
                </a:solidFill>
              </a:rPr>
              <a:t>, Parámetros LAMDA óptimo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613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245056" y="595042"/>
            <a:ext cx="465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/>
              <a:t>Valor </a:t>
            </a:r>
            <a:r>
              <a:rPr lang="es-MX" sz="3200" b="1" dirty="0" smtClean="0"/>
              <a:t>F selección</a:t>
            </a:r>
            <a:endParaRPr lang="es-ES" sz="3200" b="1" dirty="0"/>
          </a:p>
        </p:txBody>
      </p:sp>
      <p:sp>
        <p:nvSpPr>
          <p:cNvPr id="5" name="Rectángulo 4"/>
          <p:cNvSpPr/>
          <p:nvPr/>
        </p:nvSpPr>
        <p:spPr>
          <a:xfrm>
            <a:off x="124691" y="6182493"/>
            <a:ext cx="8585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 smtClean="0"/>
              <a:t>Tienen </a:t>
            </a:r>
            <a:r>
              <a:rPr lang="es-CO" b="1" dirty="0" err="1" smtClean="0"/>
              <a:t>inf</a:t>
            </a:r>
            <a:r>
              <a:rPr lang="es-CO" b="1" dirty="0" smtClean="0"/>
              <a:t> idéntica  Ojo valor F requiere conocimiento previo de las clases en datos entrenamiento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1604962"/>
            <a:ext cx="3914775" cy="364807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914279" y="1802389"/>
            <a:ext cx="39693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/>
              <a:t>Valores F:</a:t>
            </a:r>
          </a:p>
          <a:p>
            <a:r>
              <a:rPr lang="es-CO" sz="1100" dirty="0" smtClean="0">
                <a:solidFill>
                  <a:srgbClr val="FF0000"/>
                </a:solidFill>
              </a:rPr>
              <a:t>30,8579 30,8576 30,8438 30,8359 30,8349 30,8325</a:t>
            </a:r>
            <a:r>
              <a:rPr lang="es-CO" sz="1100" dirty="0" smtClean="0"/>
              <a:t> 30,8041</a:t>
            </a:r>
            <a:endParaRPr lang="es-CO" sz="1100" dirty="0"/>
          </a:p>
        </p:txBody>
      </p:sp>
      <p:sp>
        <p:nvSpPr>
          <p:cNvPr id="3" name="Rectángulo 2"/>
          <p:cNvSpPr/>
          <p:nvPr/>
        </p:nvSpPr>
        <p:spPr>
          <a:xfrm>
            <a:off x="5652655" y="1254878"/>
            <a:ext cx="748146" cy="4707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4931596" y="2505511"/>
            <a:ext cx="39693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/>
              <a:t>Coeficientes PSD:</a:t>
            </a:r>
          </a:p>
          <a:p>
            <a:r>
              <a:rPr lang="es-CO" sz="1100" dirty="0" smtClean="0">
                <a:solidFill>
                  <a:srgbClr val="FF0000"/>
                </a:solidFill>
              </a:rPr>
              <a:t>177 176 175 174 173 178 </a:t>
            </a:r>
            <a:r>
              <a:rPr lang="es-CO" sz="1100" dirty="0" smtClean="0"/>
              <a:t>179 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109825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272763" y="466809"/>
            <a:ext cx="46538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/>
              <a:t>Datos prueba todos coeficientes</a:t>
            </a:r>
            <a:endParaRPr lang="es-ES" sz="3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25B883B1-FD1F-4652-AC91-6F162548C613}"/>
              </a:ext>
            </a:extLst>
          </p:cNvPr>
          <p:cNvSpPr txBox="1"/>
          <p:nvPr/>
        </p:nvSpPr>
        <p:spPr>
          <a:xfrm>
            <a:off x="373224" y="6285779"/>
            <a:ext cx="826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*No hay suficientes datos en esta carpeta para dividirlos en entrenamiento y prueba.</a:t>
            </a:r>
            <a:endParaRPr lang="es-ES" dirty="0"/>
          </a:p>
        </p:txBody>
      </p:sp>
      <p:graphicFrame>
        <p:nvGraphicFramePr>
          <p:cNvPr id="7" name="Marcador de contenido 5">
            <a:extLst>
              <a:ext uri="{FF2B5EF4-FFF2-40B4-BE49-F238E27FC236}">
                <a16:creationId xmlns="" xmlns:a16="http://schemas.microsoft.com/office/drawing/2014/main" id="{1825F0BC-1F06-4349-A619-1E000BDA69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6148119"/>
              </p:ext>
            </p:extLst>
          </p:nvPr>
        </p:nvGraphicFramePr>
        <p:xfrm>
          <a:off x="211220" y="1464859"/>
          <a:ext cx="8776971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591">
                  <a:extLst>
                    <a:ext uri="{9D8B030D-6E8A-4147-A177-3AD203B41FA5}">
                      <a16:colId xmlns="" xmlns:a16="http://schemas.microsoft.com/office/drawing/2014/main" val="4122927632"/>
                    </a:ext>
                  </a:extLst>
                </a:gridCol>
                <a:gridCol w="883244">
                  <a:extLst>
                    <a:ext uri="{9D8B030D-6E8A-4147-A177-3AD203B41FA5}">
                      <a16:colId xmlns="" xmlns:a16="http://schemas.microsoft.com/office/drawing/2014/main" val="1046463215"/>
                    </a:ext>
                  </a:extLst>
                </a:gridCol>
                <a:gridCol w="886690">
                  <a:extLst>
                    <a:ext uri="{9D8B030D-6E8A-4147-A177-3AD203B41FA5}">
                      <a16:colId xmlns="" xmlns:a16="http://schemas.microsoft.com/office/drawing/2014/main" val="725676193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2032206253"/>
                    </a:ext>
                  </a:extLst>
                </a:gridCol>
                <a:gridCol w="812431">
                  <a:extLst>
                    <a:ext uri="{9D8B030D-6E8A-4147-A177-3AD203B41FA5}">
                      <a16:colId xmlns="" xmlns:a16="http://schemas.microsoft.com/office/drawing/2014/main" val="295016134"/>
                    </a:ext>
                  </a:extLst>
                </a:gridCol>
                <a:gridCol w="905816">
                  <a:extLst>
                    <a:ext uri="{9D8B030D-6E8A-4147-A177-3AD203B41FA5}">
                      <a16:colId xmlns="" xmlns:a16="http://schemas.microsoft.com/office/drawing/2014/main" val="760137682"/>
                    </a:ext>
                  </a:extLst>
                </a:gridCol>
                <a:gridCol w="981658">
                  <a:extLst>
                    <a:ext uri="{9D8B030D-6E8A-4147-A177-3AD203B41FA5}">
                      <a16:colId xmlns="" xmlns:a16="http://schemas.microsoft.com/office/drawing/2014/main" val="3909826294"/>
                    </a:ext>
                  </a:extLst>
                </a:gridCol>
                <a:gridCol w="2034941">
                  <a:extLst>
                    <a:ext uri="{9D8B030D-6E8A-4147-A177-3AD203B41FA5}">
                      <a16:colId xmlns="" xmlns:a16="http://schemas.microsoft.com/office/drawing/2014/main" val="180560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1200" dirty="0" err="1"/>
                        <a:t>Transf</a:t>
                      </a:r>
                      <a:r>
                        <a:rPr lang="es-CO" sz="1200" dirty="0"/>
                        <a:t>.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Perm.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Lugar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Fecha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Temp.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Rec.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%</a:t>
                      </a:r>
                      <a:r>
                        <a:rPr lang="es-CO" sz="1200" dirty="0" err="1"/>
                        <a:t>Acc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Clasificación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69336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02/16-03/16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008080"/>
                          </a:highlight>
                        </a:rPr>
                        <a:t>5071</a:t>
                      </a:r>
                      <a:endParaRPr lang="es-ES" sz="1200" dirty="0">
                        <a:highlight>
                          <a:srgbClr val="008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26493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02/16-03/16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>
                          <a:highlight>
                            <a:srgbClr val="0000FF"/>
                          </a:highlight>
                        </a:rPr>
                        <a:t>5069/SM3</a:t>
                      </a:r>
                      <a:endParaRPr lang="es-ES" sz="1200" dirty="0">
                        <a:highlight>
                          <a:srgbClr val="0000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-*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-*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6527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0000FF"/>
                          </a:highlight>
                        </a:rPr>
                        <a:t>5071</a:t>
                      </a:r>
                      <a:endParaRPr lang="es-ES" sz="1200" dirty="0">
                        <a:highlight>
                          <a:srgbClr val="0000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58982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5071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2663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Alta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008080"/>
                          </a:highlight>
                        </a:rPr>
                        <a:t>302143</a:t>
                      </a:r>
                      <a:endParaRPr lang="es-ES" sz="1200" dirty="0">
                        <a:highlight>
                          <a:srgbClr val="008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100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A4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34994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02/16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5071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8182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02/16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FFFF00"/>
                          </a:highlight>
                        </a:rPr>
                        <a:t>5071</a:t>
                      </a:r>
                      <a:endParaRPr lang="es-ES" sz="12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A6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84913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highlight>
                            <a:srgbClr val="FFFF00"/>
                          </a:highlight>
                        </a:rPr>
                        <a:t>302151</a:t>
                      </a:r>
                      <a:endParaRPr lang="es-ES" sz="12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B9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8156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302298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B10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34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Baja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01/17-03/17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Lluvias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302298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B11-M19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4300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Media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02/16-03/16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5070 /SM3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M19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0358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Media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Bolívar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02/16-03/16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Seca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5067/SM3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M14-15-18-B9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9951582"/>
                  </a:ext>
                </a:extLst>
              </a:tr>
            </a:tbl>
          </a:graphicData>
        </a:graphic>
      </p:graphicFrame>
      <p:sp>
        <p:nvSpPr>
          <p:cNvPr id="2" name="Rectángulo 1"/>
          <p:cNvSpPr/>
          <p:nvPr/>
        </p:nvSpPr>
        <p:spPr>
          <a:xfrm>
            <a:off x="2535073" y="6488668"/>
            <a:ext cx="4042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Revisar la 5071 todas en la misma clase 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76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245056" y="595042"/>
            <a:ext cx="465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rgbClr val="FF0000"/>
                </a:solidFill>
              </a:rPr>
              <a:t>Aplicación PSD109 </a:t>
            </a:r>
            <a:r>
              <a:rPr lang="es-MX" sz="3200" b="1" dirty="0" err="1" smtClean="0">
                <a:solidFill>
                  <a:srgbClr val="FF0000"/>
                </a:solidFill>
              </a:rPr>
              <a:t>Bolivar</a:t>
            </a:r>
            <a:r>
              <a:rPr lang="es-MX" sz="3200" b="1" dirty="0" smtClean="0">
                <a:solidFill>
                  <a:srgbClr val="FF0000"/>
                </a:solidFill>
              </a:rPr>
              <a:t> valores</a:t>
            </a:r>
          </a:p>
          <a:p>
            <a:pPr algn="ctr"/>
            <a:r>
              <a:rPr lang="es-MX" sz="3200" b="1" dirty="0" smtClean="0">
                <a:solidFill>
                  <a:srgbClr val="FF0000"/>
                </a:solidFill>
              </a:rPr>
              <a:t>Filtro a 11.2K </a:t>
            </a:r>
            <a:r>
              <a:rPr lang="es-MX" sz="3200" b="1" dirty="0" err="1" smtClean="0">
                <a:solidFill>
                  <a:srgbClr val="FF0000"/>
                </a:solidFill>
              </a:rPr>
              <a:t>propuesa</a:t>
            </a:r>
            <a:r>
              <a:rPr lang="es-MX" sz="3200" b="1" dirty="0" smtClean="0">
                <a:solidFill>
                  <a:srgbClr val="FF0000"/>
                </a:solidFill>
              </a:rPr>
              <a:t> Ulloa</a:t>
            </a:r>
            <a:endParaRPr lang="es-ES" sz="3200" b="1" dirty="0">
              <a:solidFill>
                <a:srgbClr val="FF0000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831273" y="2551837"/>
            <a:ext cx="75553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222222"/>
                </a:solidFill>
                <a:latin typeface="Arial" panose="020B0604020202020204" pitchFamily="34" charset="0"/>
              </a:rPr>
              <a:t>PSD </a:t>
            </a:r>
            <a:r>
              <a:rPr lang="es-CO" dirty="0" smtClean="0">
                <a:solidFill>
                  <a:srgbClr val="222222"/>
                </a:solidFill>
                <a:latin typeface="Arial" panose="020B0604020202020204" pitchFamily="34" charset="0"/>
              </a:rPr>
              <a:t>pero eliminando coeficientes a partir de 11.2K usado por  Ulloa. </a:t>
            </a:r>
          </a:p>
          <a:p>
            <a:endParaRPr lang="es-CO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s-CO" dirty="0" smtClean="0">
                <a:solidFill>
                  <a:srgbClr val="222222"/>
                </a:solidFill>
                <a:latin typeface="Arial" panose="020B0604020202020204" pitchFamily="34" charset="0"/>
              </a:rPr>
              <a:t>Quedan </a:t>
            </a:r>
            <a:r>
              <a:rPr lang="es-CO" dirty="0">
                <a:solidFill>
                  <a:srgbClr val="222222"/>
                </a:solidFill>
                <a:latin typeface="Arial" panose="020B0604020202020204" pitchFamily="34" charset="0"/>
              </a:rPr>
              <a:t>109 descriptores, porque </a:t>
            </a:r>
            <a:r>
              <a:rPr lang="es-CO" dirty="0" smtClean="0">
                <a:solidFill>
                  <a:srgbClr val="222222"/>
                </a:solidFill>
                <a:latin typeface="Arial" panose="020B0604020202020204" pitchFamily="34" charset="0"/>
              </a:rPr>
              <a:t>se  </a:t>
            </a:r>
            <a:r>
              <a:rPr lang="es-CO" dirty="0">
                <a:solidFill>
                  <a:srgbClr val="222222"/>
                </a:solidFill>
                <a:latin typeface="Arial" panose="020B0604020202020204" pitchFamily="34" charset="0"/>
              </a:rPr>
              <a:t>hace el espectrograma con la ventana de 512, Ventana 512- Espectro medio tiene 257 puntos (ventana/2  +1</a:t>
            </a:r>
            <a:r>
              <a:rPr lang="es-CO" dirty="0" smtClean="0">
                <a:solidFill>
                  <a:srgbClr val="222222"/>
                </a:solidFill>
                <a:latin typeface="Arial" panose="020B0604020202020204" pitchFamily="34" charset="0"/>
              </a:rPr>
              <a:t>),para </a:t>
            </a:r>
            <a:r>
              <a:rPr lang="es-CO" dirty="0">
                <a:solidFill>
                  <a:srgbClr val="222222"/>
                </a:solidFill>
                <a:latin typeface="Arial" panose="020B0604020202020204" pitchFamily="34" charset="0"/>
              </a:rPr>
              <a:t>luego filtrar las frecuencias de 1 a 11.25 kHz, o sea que descarta 148 valores (de los 257 resultantes).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654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439F1A8-86A2-4FC3-BAA0-11C1CD980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No se hace porque se identificó que es mejor usar todos los descriptores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3387150" y="180460"/>
            <a:ext cx="3844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600" b="1" dirty="0"/>
              <a:t>Valor </a:t>
            </a:r>
            <a:r>
              <a:rPr lang="es-MX" sz="3600" b="1" dirty="0" smtClean="0"/>
              <a:t>F</a:t>
            </a:r>
            <a:endParaRPr lang="es-CO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14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66" y="2003270"/>
            <a:ext cx="4181475" cy="3895725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FDCCDC34-0DB2-4150-8587-7CB3CB4CD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809" y="956112"/>
            <a:ext cx="7772400" cy="872693"/>
          </a:xfrm>
        </p:spPr>
        <p:txBody>
          <a:bodyPr>
            <a:normAutofit fontScale="90000"/>
          </a:bodyPr>
          <a:lstStyle/>
          <a:p>
            <a:pPr algn="l"/>
            <a:r>
              <a:rPr lang="es-CO" dirty="0"/>
              <a:t>2</a:t>
            </a:r>
            <a:r>
              <a:rPr lang="es-CO" dirty="0" smtClean="0"/>
              <a:t>. LAMDA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685161" y="5939407"/>
            <a:ext cx="2291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/>
              <a:t>Todos los descriptores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724342" y="3560940"/>
            <a:ext cx="46308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/>
              <a:t>No se trabaja con descriptores seleccionados,</a:t>
            </a:r>
          </a:p>
          <a:p>
            <a:r>
              <a:rPr lang="es-CO" b="1" dirty="0" smtClean="0"/>
              <a:t>Por pruebas anteriores se decidió dejar </a:t>
            </a:r>
          </a:p>
          <a:p>
            <a:r>
              <a:rPr lang="es-CO" b="1" dirty="0" smtClean="0"/>
              <a:t>Todos los descriptores.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3616855" y="1644139"/>
            <a:ext cx="2614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/>
              <a:t>Selección de parámetros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3546332" y="3560940"/>
            <a:ext cx="932874" cy="336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192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32544"/>
            <a:ext cx="8183418" cy="5282246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535022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461314" y="1551509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24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6" y="1316135"/>
            <a:ext cx="7869382" cy="5325434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341066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258101" y="1551509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2125883" y="4283494"/>
            <a:ext cx="61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rgbClr val="0070C0"/>
                </a:solidFill>
              </a:rPr>
              <a:t>Hay descriptores repetidos por bandas</a:t>
            </a:r>
            <a:endParaRPr lang="es-CO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1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 TODOS Descriptores: NO supervisado </a:t>
            </a:r>
            <a:endParaRPr lang="es-CO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1931919" y="1417638"/>
            <a:ext cx="6130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rgbClr val="0070C0"/>
                </a:solidFill>
              </a:rPr>
              <a:t>Hay descriptores repetidos por bandas y la matriz de correlación lo confirma</a:t>
            </a:r>
            <a:endParaRPr lang="es-CO" dirty="0">
              <a:solidFill>
                <a:srgbClr val="0070C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9" y="1954202"/>
            <a:ext cx="4119349" cy="23810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207" y="1954202"/>
            <a:ext cx="3612428" cy="21504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45" y="4671776"/>
            <a:ext cx="3609930" cy="205509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6207" y="4399990"/>
            <a:ext cx="3715886" cy="21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6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0" y="1417638"/>
            <a:ext cx="8599055" cy="5590664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E</a:t>
            </a:r>
            <a:r>
              <a:rPr lang="es-MX" b="1" dirty="0" smtClean="0"/>
              <a:t>ntrenar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387245" y="1569488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433589" y="1625397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952865" y="4477458"/>
            <a:ext cx="6130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rgbClr val="0070C0"/>
                </a:solidFill>
              </a:rPr>
              <a:t>Ok=83,58%  </a:t>
            </a:r>
          </a:p>
          <a:p>
            <a:r>
              <a:rPr lang="es-CO" dirty="0" smtClean="0">
                <a:solidFill>
                  <a:srgbClr val="0070C0"/>
                </a:solidFill>
              </a:rPr>
              <a:t>11errores, </a:t>
            </a:r>
            <a:r>
              <a:rPr lang="es-CO" dirty="0" smtClean="0">
                <a:solidFill>
                  <a:srgbClr val="0070C0"/>
                </a:solidFill>
              </a:rPr>
              <a:t>error mas </a:t>
            </a:r>
            <a:r>
              <a:rPr lang="es-CO" dirty="0" smtClean="0">
                <a:solidFill>
                  <a:srgbClr val="0070C0"/>
                </a:solidFill>
              </a:rPr>
              <a:t>alto que sin </a:t>
            </a:r>
            <a:r>
              <a:rPr lang="es-CO" dirty="0" smtClean="0">
                <a:solidFill>
                  <a:srgbClr val="0070C0"/>
                </a:solidFill>
              </a:rPr>
              <a:t>eli</a:t>
            </a:r>
            <a:r>
              <a:rPr lang="es-CO" dirty="0" smtClean="0">
                <a:solidFill>
                  <a:srgbClr val="0070C0"/>
                </a:solidFill>
              </a:rPr>
              <a:t>minar </a:t>
            </a:r>
            <a:r>
              <a:rPr lang="es-CO" dirty="0" smtClean="0">
                <a:solidFill>
                  <a:srgbClr val="0070C0"/>
                </a:solidFill>
              </a:rPr>
              <a:t>coeficientes de </a:t>
            </a:r>
          </a:p>
          <a:p>
            <a:r>
              <a:rPr lang="es-CO" dirty="0" smtClean="0">
                <a:solidFill>
                  <a:srgbClr val="0070C0"/>
                </a:solidFill>
              </a:rPr>
              <a:t>frecuencias por encima de </a:t>
            </a:r>
            <a:r>
              <a:rPr lang="es-CO" dirty="0" smtClean="0">
                <a:solidFill>
                  <a:srgbClr val="0070C0"/>
                </a:solidFill>
              </a:rPr>
              <a:t>11.2Khz</a:t>
            </a:r>
          </a:p>
          <a:p>
            <a:r>
              <a:rPr lang="es-CO" dirty="0" smtClean="0">
                <a:solidFill>
                  <a:srgbClr val="0070C0"/>
                </a:solidFill>
              </a:rPr>
              <a:t>El CV es mas bajo que para ventana de 512 sin filtrar a </a:t>
            </a:r>
          </a:p>
          <a:p>
            <a:r>
              <a:rPr lang="es-CO" dirty="0" smtClean="0">
                <a:solidFill>
                  <a:srgbClr val="0070C0"/>
                </a:solidFill>
              </a:rPr>
              <a:t>11.2K, es decir que para PSD 257.</a:t>
            </a:r>
          </a:p>
          <a:p>
            <a:r>
              <a:rPr lang="es-CO" dirty="0" smtClean="0">
                <a:solidFill>
                  <a:srgbClr val="0070C0"/>
                </a:solidFill>
              </a:rPr>
              <a:t>Se puede dejar sin el filtro a 11.2K</a:t>
            </a:r>
          </a:p>
        </p:txBody>
      </p:sp>
    </p:spTree>
    <p:extLst>
      <p:ext uri="{BB962C8B-B14F-4D97-AF65-F5344CB8AC3E}">
        <p14:creationId xmlns:p14="http://schemas.microsoft.com/office/powerpoint/2010/main" val="98344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89" y="1653263"/>
            <a:ext cx="7998691" cy="5204737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/>
              <a:t>Prueba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341066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295049" y="1551509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4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00" y="1532544"/>
            <a:ext cx="8191135" cy="5490318"/>
          </a:xfrm>
          <a:prstGeom prst="rect">
            <a:avLst/>
          </a:prstGeom>
        </p:spPr>
      </p:pic>
      <p:sp>
        <p:nvSpPr>
          <p:cNvPr id="7" name="9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/>
              <a:t>Prueba clasificador TODOS Descriptores: NO supervisado </a:t>
            </a:r>
            <a:endParaRPr lang="es-CO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304122" y="1532544"/>
            <a:ext cx="0" cy="4896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4156509" y="1551509"/>
            <a:ext cx="9378" cy="485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952865" y="4301969"/>
            <a:ext cx="6130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rgbClr val="0070C0"/>
                </a:solidFill>
              </a:rPr>
              <a:t>Ok=77,77%  4 errores</a:t>
            </a:r>
            <a:endParaRPr lang="es-CO" dirty="0">
              <a:solidFill>
                <a:srgbClr val="0070C0"/>
              </a:solidFill>
            </a:endParaRPr>
          </a:p>
          <a:p>
            <a:endParaRPr lang="es-CO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09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13647</TotalTime>
  <Words>7679</Words>
  <Application>Microsoft Office PowerPoint</Application>
  <PresentationFormat>Presentación en pantalla (4:3)</PresentationFormat>
  <Paragraphs>1281</Paragraphs>
  <Slides>103</Slides>
  <Notes>55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103</vt:i4>
      </vt:variant>
    </vt:vector>
  </HeadingPairs>
  <TitlesOfParts>
    <vt:vector size="107" baseType="lpstr">
      <vt:lpstr>Arial</vt:lpstr>
      <vt:lpstr>Calibri</vt:lpstr>
      <vt:lpstr>Calibri Light</vt:lpstr>
      <vt:lpstr>Tema de Office</vt:lpstr>
      <vt:lpstr>Resultados Guajira Datos sin grabadoras ruidosas  ANALISIS con Espectro Medio</vt:lpstr>
      <vt:lpstr>Espectro Medio</vt:lpstr>
      <vt:lpstr>Presentación de PowerPoint</vt:lpstr>
      <vt:lpstr>Presentación de PowerPoint</vt:lpstr>
      <vt:lpstr>Usando ventana = 512</vt:lpstr>
      <vt:lpstr>Representatividad de los  – coeficientes 177 y 176 (mayor Fscore)</vt:lpstr>
      <vt:lpstr>Aplicando PCA</vt:lpstr>
      <vt:lpstr>Scatter plot – PCA1 y PCA2</vt:lpstr>
      <vt:lpstr>Presentación de PowerPoint</vt:lpstr>
      <vt:lpstr>2. LAMDA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Usando ventana = 96</vt:lpstr>
      <vt:lpstr>Representatividad de los  – coeficientes 32 y 33 (mayor Fscore)</vt:lpstr>
      <vt:lpstr>Presentación de PowerPoint</vt:lpstr>
      <vt:lpstr>2. LAMDA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No se hace porque se identificó que es mejor usar todos los descriptores</vt:lpstr>
      <vt:lpstr>2. LAMDA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Resultados Bolívar con Espectro Medio</vt:lpstr>
      <vt:lpstr>Presentación de PowerPoint</vt:lpstr>
      <vt:lpstr>Presentación de PowerPoint</vt:lpstr>
      <vt:lpstr>Usando ventana = 512</vt:lpstr>
      <vt:lpstr>Presentación de PowerPoint</vt:lpstr>
      <vt:lpstr>Representatividad de los  – coeficientes 2 y 3 (mayor Fscore)</vt:lpstr>
      <vt:lpstr>Aplicando PCA </vt:lpstr>
      <vt:lpstr>Scatter plot – PCA1 y PCA2</vt:lpstr>
      <vt:lpstr>2. LAMDA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Usando ventana = 96</vt:lpstr>
      <vt:lpstr>Presentación de PowerPoint</vt:lpstr>
      <vt:lpstr>Representatividad de los  – coeficientes 32 y 33 (mayor Fscore)</vt:lpstr>
      <vt:lpstr>2. LAMDA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No se hace porque se identificó que es mejor usar todos los descriptores</vt:lpstr>
      <vt:lpstr>2. LAMDA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Comparación con resultados de Espectro medio</vt:lpstr>
    </vt:vector>
  </TitlesOfParts>
  <Company>Universidad de Antioquia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Ingeniería Electrónica</dc:creator>
  <cp:lastModifiedBy>Ingeniería Electrónica</cp:lastModifiedBy>
  <cp:revision>473</cp:revision>
  <dcterms:created xsi:type="dcterms:W3CDTF">2018-06-06T21:05:31Z</dcterms:created>
  <dcterms:modified xsi:type="dcterms:W3CDTF">2018-11-26T12:12:14Z</dcterms:modified>
</cp:coreProperties>
</file>